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xml" ContentType="application/vnd.openxmlformats-officedocument.presentationml.tags+xml"/>
  <Override PartName="/ppt/notesSlides/notesSlide46.xml" ContentType="application/vnd.openxmlformats-officedocument.presentationml.notesSlide+xml"/>
  <Override PartName="/ppt/tags/tag2.xml" ContentType="application/vnd.openxmlformats-officedocument.presentationml.tags+xml"/>
  <Override PartName="/ppt/notesSlides/notesSlide47.xml" ContentType="application/vnd.openxmlformats-officedocument.presentationml.notesSlide+xml"/>
  <Override PartName="/ppt/tags/tag3.xml" ContentType="application/vnd.openxmlformats-officedocument.presentationml.tags+xml"/>
  <Override PartName="/ppt/notesSlides/notesSlide48.xml" ContentType="application/vnd.openxmlformats-officedocument.presentationml.notesSlide+xml"/>
  <Override PartName="/ppt/tags/tag4.xml" ContentType="application/vnd.openxmlformats-officedocument.presentationml.tags+xml"/>
  <Override PartName="/ppt/notesSlides/notesSlide49.xml" ContentType="application/vnd.openxmlformats-officedocument.presentationml.notesSlide+xml"/>
  <Override PartName="/ppt/tags/tag5.xml" ContentType="application/vnd.openxmlformats-officedocument.presentationml.tags+xml"/>
  <Override PartName="/ppt/notesSlides/notesSlide50.xml" ContentType="application/vnd.openxmlformats-officedocument.presentationml.notesSlide+xml"/>
  <Override PartName="/ppt/tags/tag6.xml" ContentType="application/vnd.openxmlformats-officedocument.presentationml.tags+xml"/>
  <Override PartName="/ppt/notesSlides/notesSlide51.xml" ContentType="application/vnd.openxmlformats-officedocument.presentationml.notesSlide+xml"/>
  <Override PartName="/ppt/tags/tag7.xml" ContentType="application/vnd.openxmlformats-officedocument.presentationml.tags+xml"/>
  <Override PartName="/ppt/notesSlides/notesSlide52.xml" ContentType="application/vnd.openxmlformats-officedocument.presentationml.notesSlide+xml"/>
  <Override PartName="/ppt/tags/tag8.xml" ContentType="application/vnd.openxmlformats-officedocument.presentationml.tags+xml"/>
  <Override PartName="/ppt/notesSlides/notesSlide53.xml" ContentType="application/vnd.openxmlformats-officedocument.presentationml.notesSlide+xml"/>
  <Override PartName="/ppt/tags/tag9.xml" ContentType="application/vnd.openxmlformats-officedocument.presentationml.tags+xml"/>
  <Override PartName="/ppt/notesSlides/notesSlide54.xml" ContentType="application/vnd.openxmlformats-officedocument.presentationml.notesSlide+xml"/>
  <Override PartName="/ppt/tags/tag10.xml" ContentType="application/vnd.openxmlformats-officedocument.presentationml.tags+xml"/>
  <Override PartName="/ppt/notesSlides/notesSlide55.xml" ContentType="application/vnd.openxmlformats-officedocument.presentationml.notesSlide+xml"/>
  <Override PartName="/ppt/tags/tag11.xml" ContentType="application/vnd.openxmlformats-officedocument.presentationml.tags+xml"/>
  <Override PartName="/ppt/notesSlides/notesSlide56.xml" ContentType="application/vnd.openxmlformats-officedocument.presentationml.notesSlide+xml"/>
  <Override PartName="/ppt/tags/tag12.xml" ContentType="application/vnd.openxmlformats-officedocument.presentationml.tags+xml"/>
  <Override PartName="/ppt/notesSlides/notesSlide57.xml" ContentType="application/vnd.openxmlformats-officedocument.presentationml.notesSlide+xml"/>
  <Override PartName="/ppt/tags/tag13.xml" ContentType="application/vnd.openxmlformats-officedocument.presentationml.tags+xml"/>
  <Override PartName="/ppt/notesSlides/notesSlide58.xml" ContentType="application/vnd.openxmlformats-officedocument.presentationml.notesSlide+xml"/>
  <Override PartName="/ppt/tags/tag14.xml" ContentType="application/vnd.openxmlformats-officedocument.presentationml.tags+xml"/>
  <Override PartName="/ppt/notesSlides/notesSlide59.xml" ContentType="application/vnd.openxmlformats-officedocument.presentationml.notesSlide+xml"/>
  <Override PartName="/ppt/tags/tag15.xml" ContentType="application/vnd.openxmlformats-officedocument.presentationml.tags+xml"/>
  <Override PartName="/ppt/notesSlides/notesSlide60.xml" ContentType="application/vnd.openxmlformats-officedocument.presentationml.notesSlide+xml"/>
  <Override PartName="/ppt/tags/tag16.xml" ContentType="application/vnd.openxmlformats-officedocument.presentationml.tags+xml"/>
  <Override PartName="/ppt/notesSlides/notesSlide61.xml" ContentType="application/vnd.openxmlformats-officedocument.presentationml.notesSlide+xml"/>
  <Override PartName="/ppt/tags/tag17.xml" ContentType="application/vnd.openxmlformats-officedocument.presentationml.tags+xml"/>
  <Override PartName="/ppt/notesSlides/notesSlide62.xml" ContentType="application/vnd.openxmlformats-officedocument.presentationml.notesSlide+xml"/>
  <Override PartName="/ppt/tags/tag18.xml" ContentType="application/vnd.openxmlformats-officedocument.presentationml.tags+xml"/>
  <Override PartName="/ppt/notesSlides/notesSlide63.xml" ContentType="application/vnd.openxmlformats-officedocument.presentationml.notesSlide+xml"/>
  <Override PartName="/ppt/tags/tag19.xml" ContentType="application/vnd.openxmlformats-officedocument.presentationml.tags+xml"/>
  <Override PartName="/ppt/notesSlides/notesSlide64.xml" ContentType="application/vnd.openxmlformats-officedocument.presentationml.notesSlide+xml"/>
  <Override PartName="/ppt/tags/tag20.xml" ContentType="application/vnd.openxmlformats-officedocument.presentationml.tags+xml"/>
  <Override PartName="/ppt/notesSlides/notesSlide65.xml" ContentType="application/vnd.openxmlformats-officedocument.presentationml.notesSlide+xml"/>
  <Override PartName="/ppt/tags/tag21.xml" ContentType="application/vnd.openxmlformats-officedocument.presentationml.tags+xml"/>
  <Override PartName="/ppt/notesSlides/notesSlide66.xml" ContentType="application/vnd.openxmlformats-officedocument.presentationml.notesSlide+xml"/>
  <Override PartName="/ppt/tags/tag22.xml" ContentType="application/vnd.openxmlformats-officedocument.presentationml.tags+xml"/>
  <Override PartName="/ppt/notesSlides/notesSlide67.xml" ContentType="application/vnd.openxmlformats-officedocument.presentationml.notesSlide+xml"/>
  <Override PartName="/ppt/tags/tag23.xml" ContentType="application/vnd.openxmlformats-officedocument.presentationml.tags+xml"/>
  <Override PartName="/ppt/notesSlides/notesSlide68.xml" ContentType="application/vnd.openxmlformats-officedocument.presentationml.notesSlide+xml"/>
  <Override PartName="/ppt/tags/tag24.xml" ContentType="application/vnd.openxmlformats-officedocument.presentationml.tags+xml"/>
  <Override PartName="/ppt/notesSlides/notesSlide69.xml" ContentType="application/vnd.openxmlformats-officedocument.presentationml.notesSlide+xml"/>
  <Override PartName="/ppt/tags/tag25.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760" r:id="rId5"/>
    <p:sldMasterId id="2147483650" r:id="rId6"/>
  </p:sldMasterIdLst>
  <p:notesMasterIdLst>
    <p:notesMasterId r:id="rId85"/>
  </p:notesMasterIdLst>
  <p:handoutMasterIdLst>
    <p:handoutMasterId r:id="rId86"/>
  </p:handoutMasterIdLst>
  <p:sldIdLst>
    <p:sldId id="272" r:id="rId7"/>
    <p:sldId id="273" r:id="rId8"/>
    <p:sldId id="275" r:id="rId9"/>
    <p:sldId id="294" r:id="rId10"/>
    <p:sldId id="296" r:id="rId11"/>
    <p:sldId id="297" r:id="rId12"/>
    <p:sldId id="311" r:id="rId13"/>
    <p:sldId id="292" r:id="rId14"/>
    <p:sldId id="293" r:id="rId15"/>
    <p:sldId id="290" r:id="rId16"/>
    <p:sldId id="287" r:id="rId17"/>
    <p:sldId id="279" r:id="rId18"/>
    <p:sldId id="301" r:id="rId19"/>
    <p:sldId id="302" r:id="rId20"/>
    <p:sldId id="295" r:id="rId21"/>
    <p:sldId id="299" r:id="rId22"/>
    <p:sldId id="280" r:id="rId23"/>
    <p:sldId id="331" r:id="rId24"/>
    <p:sldId id="333" r:id="rId25"/>
    <p:sldId id="334" r:id="rId26"/>
    <p:sldId id="332" r:id="rId27"/>
    <p:sldId id="338" r:id="rId28"/>
    <p:sldId id="335" r:id="rId29"/>
    <p:sldId id="278" r:id="rId30"/>
    <p:sldId id="286" r:id="rId31"/>
    <p:sldId id="283" r:id="rId32"/>
    <p:sldId id="284" r:id="rId33"/>
    <p:sldId id="282" r:id="rId34"/>
    <p:sldId id="285" r:id="rId35"/>
    <p:sldId id="300" r:id="rId36"/>
    <p:sldId id="303" r:id="rId37"/>
    <p:sldId id="304" r:id="rId38"/>
    <p:sldId id="305" r:id="rId39"/>
    <p:sldId id="325" r:id="rId40"/>
    <p:sldId id="306" r:id="rId41"/>
    <p:sldId id="307" r:id="rId42"/>
    <p:sldId id="310" r:id="rId43"/>
    <p:sldId id="326" r:id="rId44"/>
    <p:sldId id="312" r:id="rId45"/>
    <p:sldId id="313" r:id="rId46"/>
    <p:sldId id="308" r:id="rId47"/>
    <p:sldId id="328" r:id="rId48"/>
    <p:sldId id="329" r:id="rId49"/>
    <p:sldId id="330" r:id="rId50"/>
    <p:sldId id="314" r:id="rId51"/>
    <p:sldId id="315" r:id="rId52"/>
    <p:sldId id="316" r:id="rId53"/>
    <p:sldId id="317" r:id="rId54"/>
    <p:sldId id="337" r:id="rId55"/>
    <p:sldId id="336" r:id="rId56"/>
    <p:sldId id="344" r:id="rId57"/>
    <p:sldId id="327" r:id="rId58"/>
    <p:sldId id="324" r:id="rId59"/>
    <p:sldId id="353" r:id="rId60"/>
    <p:sldId id="354" r:id="rId61"/>
    <p:sldId id="345" r:id="rId62"/>
    <p:sldId id="346" r:id="rId63"/>
    <p:sldId id="339" r:id="rId64"/>
    <p:sldId id="358" r:id="rId65"/>
    <p:sldId id="347" r:id="rId66"/>
    <p:sldId id="348" r:id="rId67"/>
    <p:sldId id="341" r:id="rId68"/>
    <p:sldId id="342" r:id="rId69"/>
    <p:sldId id="343" r:id="rId70"/>
    <p:sldId id="350" r:id="rId71"/>
    <p:sldId id="349" r:id="rId72"/>
    <p:sldId id="352" r:id="rId73"/>
    <p:sldId id="351" r:id="rId74"/>
    <p:sldId id="355" r:id="rId75"/>
    <p:sldId id="363" r:id="rId76"/>
    <p:sldId id="362" r:id="rId77"/>
    <p:sldId id="356" r:id="rId78"/>
    <p:sldId id="357" r:id="rId79"/>
    <p:sldId id="359" r:id="rId80"/>
    <p:sldId id="364" r:id="rId81"/>
    <p:sldId id="360" r:id="rId82"/>
    <p:sldId id="361" r:id="rId83"/>
    <p:sldId id="365" r:id="rId84"/>
  </p:sldIdLst>
  <p:sldSz cx="12192000" cy="6858000"/>
  <p:notesSz cx="6858000" cy="9144000"/>
  <p:defaultTextStyle>
    <a:defPPr>
      <a:defRPr lang="fr-FR"/>
    </a:defPPr>
    <a:lvl1pPr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5pPr>
    <a:lvl6pPr marL="22860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6pPr>
    <a:lvl7pPr marL="27432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7pPr>
    <a:lvl8pPr marL="32004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8pPr>
    <a:lvl9pPr marL="36576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AB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78420" autoAdjust="0"/>
  </p:normalViewPr>
  <p:slideViewPr>
    <p:cSldViewPr>
      <p:cViewPr varScale="1">
        <p:scale>
          <a:sx n="91" d="100"/>
          <a:sy n="91" d="100"/>
        </p:scale>
        <p:origin x="1230" y="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122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theme" Target="theme/theme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openxmlformats.org/officeDocument/2006/relationships/tableStyles" Target="tableStyles.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presProps" Target="pres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xmlns="" id="{90000FB4-732C-304F-ABAC-DF5E79C70A33}"/>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latin typeface="Arial" charset="0"/>
                <a:ea typeface="ヒラギノ角ゴ Pro W3" charset="0"/>
                <a:cs typeface="ヒラギノ角ゴ Pro W3" charset="0"/>
              </a:defRPr>
            </a:lvl1pPr>
          </a:lstStyle>
          <a:p>
            <a:pPr>
              <a:defRPr/>
            </a:pPr>
            <a:endParaRPr lang="fr-FR"/>
          </a:p>
        </p:txBody>
      </p:sp>
      <p:sp>
        <p:nvSpPr>
          <p:cNvPr id="4099" name="Rectangle 3">
            <a:extLst>
              <a:ext uri="{FF2B5EF4-FFF2-40B4-BE49-F238E27FC236}">
                <a16:creationId xmlns:a16="http://schemas.microsoft.com/office/drawing/2014/main" xmlns="" id="{24B32E97-02BD-1046-B274-E90FCC0FE720}"/>
              </a:ext>
            </a:extLst>
          </p:cNvPr>
          <p:cNvSpPr>
            <a:spLocks noGrp="1" noChangeArrowheads="1"/>
          </p:cNvSpPr>
          <p:nvPr>
            <p:ph type="dt" sz="quarter"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ea typeface="ヒラギノ角ゴ Pro W3"/>
                <a:cs typeface="ヒラギノ角ゴ Pro W3"/>
              </a:defRPr>
            </a:lvl1pPr>
          </a:lstStyle>
          <a:p>
            <a:pPr>
              <a:defRPr/>
            </a:pPr>
            <a:fld id="{70DDE7C0-83E3-5245-AB39-287A3A59A4B9}" type="datetime1">
              <a:rPr lang="fr-CA" altLang="fr-FR"/>
              <a:pPr>
                <a:defRPr/>
              </a:pPr>
              <a:t>2022-01-11</a:t>
            </a:fld>
            <a:endParaRPr lang="fr-FR" altLang="fr-FR"/>
          </a:p>
        </p:txBody>
      </p:sp>
      <p:sp>
        <p:nvSpPr>
          <p:cNvPr id="4100" name="Rectangle 4">
            <a:extLst>
              <a:ext uri="{FF2B5EF4-FFF2-40B4-BE49-F238E27FC236}">
                <a16:creationId xmlns:a16="http://schemas.microsoft.com/office/drawing/2014/main" xmlns="" id="{F2031963-01E9-DA4D-8753-FC566AD7D859}"/>
              </a:ext>
            </a:extLst>
          </p:cNvPr>
          <p:cNvSpPr>
            <a:spLocks noGrp="1" noChangeArrowheads="1"/>
          </p:cNvSpPr>
          <p:nvPr>
            <p:ph type="ftr" sz="quarter" idx="2"/>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latin typeface="Arial" charset="0"/>
                <a:ea typeface="ヒラギノ角ゴ Pro W3" charset="0"/>
                <a:cs typeface="ヒラギノ角ゴ Pro W3" charset="0"/>
              </a:defRPr>
            </a:lvl1pPr>
          </a:lstStyle>
          <a:p>
            <a:pPr>
              <a:defRPr/>
            </a:pPr>
            <a:endParaRPr lang="fr-FR"/>
          </a:p>
        </p:txBody>
      </p:sp>
      <p:sp>
        <p:nvSpPr>
          <p:cNvPr id="4101" name="Rectangle 5">
            <a:extLst>
              <a:ext uri="{FF2B5EF4-FFF2-40B4-BE49-F238E27FC236}">
                <a16:creationId xmlns:a16="http://schemas.microsoft.com/office/drawing/2014/main" xmlns="" id="{206707E7-D6C2-404A-A462-E3EAC5A3F62D}"/>
              </a:ext>
            </a:extLst>
          </p:cNvPr>
          <p:cNvSpPr>
            <a:spLocks noGrp="1" noChangeArrowheads="1"/>
          </p:cNvSpPr>
          <p:nvPr>
            <p:ph type="sldNum" sz="quarter" idx="3"/>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a:lvl1pPr>
          </a:lstStyle>
          <a:p>
            <a:pPr>
              <a:defRPr/>
            </a:pPr>
            <a:fld id="{891AA675-3914-8B4E-8749-A98EA0A3A1FC}" type="slidenum">
              <a:rPr lang="fr-FR" altLang="fr-FR"/>
              <a:pPr>
                <a:defRPr/>
              </a:pPr>
              <a:t>‹N°›</a:t>
            </a:fld>
            <a:endParaRPr lang="fr-FR" alt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xmlns="" id="{AD31334D-A344-1848-8B76-4D4A38D8E8D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ヒラギノ角ゴ Pro W3" charset="0"/>
                <a:cs typeface="ヒラギノ角ゴ Pro W3" charset="0"/>
              </a:defRPr>
            </a:lvl1pPr>
          </a:lstStyle>
          <a:p>
            <a:pPr>
              <a:defRPr/>
            </a:pPr>
            <a:endParaRPr lang="fr-FR"/>
          </a:p>
        </p:txBody>
      </p:sp>
      <p:sp>
        <p:nvSpPr>
          <p:cNvPr id="3" name="Espace réservé de la date 2">
            <a:extLst>
              <a:ext uri="{FF2B5EF4-FFF2-40B4-BE49-F238E27FC236}">
                <a16:creationId xmlns:a16="http://schemas.microsoft.com/office/drawing/2014/main" xmlns="" id="{56C2149E-975F-0A4E-AAFA-F24C18D34B2C}"/>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ea typeface="ヒラギノ角ゴ Pro W3"/>
                <a:cs typeface="ヒラギノ角ゴ Pro W3"/>
              </a:defRPr>
            </a:lvl1pPr>
          </a:lstStyle>
          <a:p>
            <a:pPr>
              <a:defRPr/>
            </a:pPr>
            <a:fld id="{0C0008A0-6E73-E94A-B977-6C79B7A80947}" type="datetime1">
              <a:rPr lang="fr-CA" altLang="fr-FR"/>
              <a:pPr>
                <a:defRPr/>
              </a:pPr>
              <a:t>2022-01-11</a:t>
            </a:fld>
            <a:endParaRPr lang="fr-FR" altLang="fr-FR"/>
          </a:p>
        </p:txBody>
      </p:sp>
      <p:sp>
        <p:nvSpPr>
          <p:cNvPr id="4" name="Espace réservé de l'image des diapositives 3">
            <a:extLst>
              <a:ext uri="{FF2B5EF4-FFF2-40B4-BE49-F238E27FC236}">
                <a16:creationId xmlns:a16="http://schemas.microsoft.com/office/drawing/2014/main" xmlns="" id="{235D1E7E-1754-3641-878F-BE7749996731}"/>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a:extLst>
              <a:ext uri="{FF2B5EF4-FFF2-40B4-BE49-F238E27FC236}">
                <a16:creationId xmlns:a16="http://schemas.microsoft.com/office/drawing/2014/main" xmlns="" id="{4A046B4D-F677-3A4A-9A54-2108A90395A3}"/>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fr-CA" altLang="fr-FR" noProof="0"/>
              <a:t>Cliquez pour modifier les styles du texte du masque</a:t>
            </a:r>
          </a:p>
          <a:p>
            <a:pPr lvl="1"/>
            <a:r>
              <a:rPr lang="fr-CA" altLang="fr-FR" noProof="0"/>
              <a:t>Deuxième niveau</a:t>
            </a:r>
          </a:p>
          <a:p>
            <a:pPr lvl="2"/>
            <a:r>
              <a:rPr lang="fr-CA" altLang="fr-FR" noProof="0"/>
              <a:t>Troisième niveau</a:t>
            </a:r>
          </a:p>
          <a:p>
            <a:pPr lvl="3"/>
            <a:r>
              <a:rPr lang="fr-CA" altLang="fr-FR" noProof="0"/>
              <a:t>Quatrième niveau</a:t>
            </a:r>
          </a:p>
          <a:p>
            <a:pPr lvl="4"/>
            <a:r>
              <a:rPr lang="fr-CA" altLang="fr-FR" noProof="0"/>
              <a:t>Cinquième niveau</a:t>
            </a:r>
            <a:endParaRPr lang="fr-FR" altLang="fr-FR" noProof="0"/>
          </a:p>
        </p:txBody>
      </p:sp>
      <p:sp>
        <p:nvSpPr>
          <p:cNvPr id="6" name="Espace réservé du pied de page 5">
            <a:extLst>
              <a:ext uri="{FF2B5EF4-FFF2-40B4-BE49-F238E27FC236}">
                <a16:creationId xmlns:a16="http://schemas.microsoft.com/office/drawing/2014/main" xmlns="" id="{C64E5D71-4987-744A-AA33-959CF89890FE}"/>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ヒラギノ角ゴ Pro W3" charset="0"/>
                <a:cs typeface="ヒラギノ角ゴ Pro W3" charset="0"/>
              </a:defRPr>
            </a:lvl1pPr>
          </a:lstStyle>
          <a:p>
            <a:pPr>
              <a:defRPr/>
            </a:pPr>
            <a:endParaRPr lang="fr-FR"/>
          </a:p>
        </p:txBody>
      </p:sp>
      <p:sp>
        <p:nvSpPr>
          <p:cNvPr id="7" name="Espace réservé du numéro de diapositive 6">
            <a:extLst>
              <a:ext uri="{FF2B5EF4-FFF2-40B4-BE49-F238E27FC236}">
                <a16:creationId xmlns:a16="http://schemas.microsoft.com/office/drawing/2014/main" xmlns="" id="{605EF121-2A48-9645-BD74-2E892ADA135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3A6FAD4-B2FC-6945-B32A-0A037BAFBAE2}" type="slidenum">
              <a:rPr lang="fr-FR" altLang="fr-FR"/>
              <a:pPr>
                <a:defRPr/>
              </a:pPr>
              <a:t>‹N°›</a:t>
            </a:fld>
            <a:endParaRPr lang="fr-FR" altLang="fr-FR"/>
          </a:p>
        </p:txBody>
      </p:sp>
    </p:spTree>
    <p:extLst>
      <p:ext uri="{BB962C8B-B14F-4D97-AF65-F5344CB8AC3E}">
        <p14:creationId xmlns:p14="http://schemas.microsoft.com/office/powerpoint/2010/main" val="373694006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a:t>
            </a:fld>
            <a:endParaRPr lang="fr-FR" altLang="fr-FR"/>
          </a:p>
        </p:txBody>
      </p:sp>
    </p:spTree>
    <p:extLst>
      <p:ext uri="{BB962C8B-B14F-4D97-AF65-F5344CB8AC3E}">
        <p14:creationId xmlns:p14="http://schemas.microsoft.com/office/powerpoint/2010/main" val="846176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12</a:t>
            </a:fld>
            <a:endParaRPr lang="fr-FR" altLang="fr-FR"/>
          </a:p>
        </p:txBody>
      </p:sp>
    </p:spTree>
    <p:extLst>
      <p:ext uri="{BB962C8B-B14F-4D97-AF65-F5344CB8AC3E}">
        <p14:creationId xmlns:p14="http://schemas.microsoft.com/office/powerpoint/2010/main" val="4132322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13</a:t>
            </a:fld>
            <a:endParaRPr lang="fr-FR" altLang="fr-FR"/>
          </a:p>
        </p:txBody>
      </p:sp>
    </p:spTree>
    <p:extLst>
      <p:ext uri="{BB962C8B-B14F-4D97-AF65-F5344CB8AC3E}">
        <p14:creationId xmlns:p14="http://schemas.microsoft.com/office/powerpoint/2010/main" val="1317713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14</a:t>
            </a:fld>
            <a:endParaRPr lang="fr-FR" altLang="fr-FR"/>
          </a:p>
        </p:txBody>
      </p:sp>
    </p:spTree>
    <p:extLst>
      <p:ext uri="{BB962C8B-B14F-4D97-AF65-F5344CB8AC3E}">
        <p14:creationId xmlns:p14="http://schemas.microsoft.com/office/powerpoint/2010/main" val="2695961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p>
          <a:p>
            <a:endParaRPr lang="fr-CA" baseline="0" dirty="0" smtClean="0"/>
          </a:p>
          <a:p>
            <a:r>
              <a:rPr lang="fr-CA" baseline="0" dirty="0" smtClean="0"/>
              <a:t>show(</a:t>
            </a:r>
            <a:r>
              <a:rPr lang="fr-CA" baseline="0" dirty="0" err="1" smtClean="0"/>
              <a:t>FMTmodelparser</a:t>
            </a:r>
            <a:r>
              <a:rPr lang="fr-CA" baseline="0" dirty="0" smtClean="0"/>
              <a:t>)-&gt;pour voir la doc</a:t>
            </a:r>
          </a:p>
          <a:p>
            <a:endParaRPr lang="fr-CA" baseline="0" dirty="0"/>
          </a:p>
          <a:p>
            <a:r>
              <a:rPr lang="fr-CA" baseline="0" dirty="0" smtClean="0"/>
              <a:t>Pour l’instant, R n’</a:t>
            </a:r>
            <a:r>
              <a:rPr lang="fr-CA" baseline="0" dirty="0" err="1" smtClean="0"/>
              <a:t>apllique</a:t>
            </a:r>
            <a:r>
              <a:rPr lang="fr-CA" baseline="0" dirty="0" smtClean="0"/>
              <a:t> pas les valeurs par </a:t>
            </a:r>
            <a:r>
              <a:rPr lang="fr-CA" baseline="0" dirty="0" err="1" smtClean="0"/>
              <a:t>défault</a:t>
            </a:r>
            <a:r>
              <a:rPr lang="fr-CA" baseline="0" dirty="0" smtClean="0"/>
              <a:t> des fonctions. Il faut mettre toutes les arguments sinon la fonction ne marche pas et renvoi une erreur de fonction introuvable. Quand vous voyez dans la doc des valeurs par </a:t>
            </a:r>
            <a:r>
              <a:rPr lang="fr-CA" baseline="0" dirty="0" err="1" smtClean="0"/>
              <a:t>défault</a:t>
            </a:r>
            <a:r>
              <a:rPr lang="fr-CA" baseline="0" dirty="0" smtClean="0"/>
              <a:t>, il faut les mettre dans les fonctions. Ce qui n’est pas nécessairement le cas en python. </a:t>
            </a:r>
          </a:p>
          <a:p>
            <a:endParaRPr lang="fr-CA" baseline="0" dirty="0" smtClean="0"/>
          </a:p>
          <a:p>
            <a:endParaRPr lang="fr-CA" baseline="0" dirty="0" smtClean="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15</a:t>
            </a:fld>
            <a:endParaRPr lang="fr-FR" altLang="fr-FR"/>
          </a:p>
        </p:txBody>
      </p:sp>
    </p:spTree>
    <p:extLst>
      <p:ext uri="{BB962C8B-B14F-4D97-AF65-F5344CB8AC3E}">
        <p14:creationId xmlns:p14="http://schemas.microsoft.com/office/powerpoint/2010/main" val="133312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16</a:t>
            </a:fld>
            <a:endParaRPr lang="fr-FR" altLang="fr-FR"/>
          </a:p>
        </p:txBody>
      </p:sp>
    </p:spTree>
    <p:extLst>
      <p:ext uri="{BB962C8B-B14F-4D97-AF65-F5344CB8AC3E}">
        <p14:creationId xmlns:p14="http://schemas.microsoft.com/office/powerpoint/2010/main" val="2178933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17</a:t>
            </a:fld>
            <a:endParaRPr lang="fr-FR" altLang="fr-FR"/>
          </a:p>
        </p:txBody>
      </p:sp>
    </p:spTree>
    <p:extLst>
      <p:ext uri="{BB962C8B-B14F-4D97-AF65-F5344CB8AC3E}">
        <p14:creationId xmlns:p14="http://schemas.microsoft.com/office/powerpoint/2010/main" val="746805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18</a:t>
            </a:fld>
            <a:endParaRPr lang="fr-FR" altLang="fr-FR"/>
          </a:p>
        </p:txBody>
      </p:sp>
    </p:spTree>
    <p:extLst>
      <p:ext uri="{BB962C8B-B14F-4D97-AF65-F5344CB8AC3E}">
        <p14:creationId xmlns:p14="http://schemas.microsoft.com/office/powerpoint/2010/main" val="712198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19</a:t>
            </a:fld>
            <a:endParaRPr lang="fr-FR" altLang="fr-FR"/>
          </a:p>
        </p:txBody>
      </p:sp>
    </p:spTree>
    <p:extLst>
      <p:ext uri="{BB962C8B-B14F-4D97-AF65-F5344CB8AC3E}">
        <p14:creationId xmlns:p14="http://schemas.microsoft.com/office/powerpoint/2010/main" val="3989021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20</a:t>
            </a:fld>
            <a:endParaRPr lang="fr-FR" altLang="fr-FR"/>
          </a:p>
        </p:txBody>
      </p:sp>
    </p:spTree>
    <p:extLst>
      <p:ext uri="{BB962C8B-B14F-4D97-AF65-F5344CB8AC3E}">
        <p14:creationId xmlns:p14="http://schemas.microsoft.com/office/powerpoint/2010/main" val="3657444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21</a:t>
            </a:fld>
            <a:endParaRPr lang="fr-FR" altLang="fr-FR"/>
          </a:p>
        </p:txBody>
      </p:sp>
    </p:spTree>
    <p:extLst>
      <p:ext uri="{BB962C8B-B14F-4D97-AF65-F5344CB8AC3E}">
        <p14:creationId xmlns:p14="http://schemas.microsoft.com/office/powerpoint/2010/main" val="2004714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a:t>
            </a:fld>
            <a:endParaRPr lang="fr-FR" altLang="fr-FR"/>
          </a:p>
        </p:txBody>
      </p:sp>
    </p:spTree>
    <p:extLst>
      <p:ext uri="{BB962C8B-B14F-4D97-AF65-F5344CB8AC3E}">
        <p14:creationId xmlns:p14="http://schemas.microsoft.com/office/powerpoint/2010/main" val="1000346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22</a:t>
            </a:fld>
            <a:endParaRPr lang="fr-FR" altLang="fr-FR"/>
          </a:p>
        </p:txBody>
      </p:sp>
    </p:spTree>
    <p:extLst>
      <p:ext uri="{BB962C8B-B14F-4D97-AF65-F5344CB8AC3E}">
        <p14:creationId xmlns:p14="http://schemas.microsoft.com/office/powerpoint/2010/main" val="2468152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23</a:t>
            </a:fld>
            <a:endParaRPr lang="fr-FR" altLang="fr-FR"/>
          </a:p>
        </p:txBody>
      </p:sp>
    </p:spTree>
    <p:extLst>
      <p:ext uri="{BB962C8B-B14F-4D97-AF65-F5344CB8AC3E}">
        <p14:creationId xmlns:p14="http://schemas.microsoft.com/office/powerpoint/2010/main" val="4242926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24</a:t>
            </a:fld>
            <a:endParaRPr lang="fr-FR" altLang="fr-FR"/>
          </a:p>
        </p:txBody>
      </p:sp>
    </p:spTree>
    <p:extLst>
      <p:ext uri="{BB962C8B-B14F-4D97-AF65-F5344CB8AC3E}">
        <p14:creationId xmlns:p14="http://schemas.microsoft.com/office/powerpoint/2010/main" val="4012079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26</a:t>
            </a:fld>
            <a:endParaRPr lang="fr-FR" altLang="fr-FR"/>
          </a:p>
        </p:txBody>
      </p:sp>
    </p:spTree>
    <p:extLst>
      <p:ext uri="{BB962C8B-B14F-4D97-AF65-F5344CB8AC3E}">
        <p14:creationId xmlns:p14="http://schemas.microsoft.com/office/powerpoint/2010/main" val="4122850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Transition</a:t>
            </a:r>
            <a:r>
              <a:rPr lang="fr-CA" baseline="0" dirty="0" smtClean="0"/>
              <a:t> unique </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27</a:t>
            </a:fld>
            <a:endParaRPr lang="fr-FR" altLang="fr-FR"/>
          </a:p>
        </p:txBody>
      </p:sp>
    </p:spTree>
    <p:extLst>
      <p:ext uri="{BB962C8B-B14F-4D97-AF65-F5344CB8AC3E}">
        <p14:creationId xmlns:p14="http://schemas.microsoft.com/office/powerpoint/2010/main" val="3997171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28</a:t>
            </a:fld>
            <a:endParaRPr lang="fr-FR" altLang="fr-FR"/>
          </a:p>
        </p:txBody>
      </p:sp>
    </p:spTree>
    <p:extLst>
      <p:ext uri="{BB962C8B-B14F-4D97-AF65-F5344CB8AC3E}">
        <p14:creationId xmlns:p14="http://schemas.microsoft.com/office/powerpoint/2010/main" val="300011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29</a:t>
            </a:fld>
            <a:endParaRPr lang="fr-FR" altLang="fr-FR"/>
          </a:p>
        </p:txBody>
      </p:sp>
    </p:spTree>
    <p:extLst>
      <p:ext uri="{BB962C8B-B14F-4D97-AF65-F5344CB8AC3E}">
        <p14:creationId xmlns:p14="http://schemas.microsoft.com/office/powerpoint/2010/main" val="276570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30</a:t>
            </a:fld>
            <a:endParaRPr lang="fr-FR" altLang="fr-FR"/>
          </a:p>
        </p:txBody>
      </p:sp>
    </p:spTree>
    <p:extLst>
      <p:ext uri="{BB962C8B-B14F-4D97-AF65-F5344CB8AC3E}">
        <p14:creationId xmlns:p14="http://schemas.microsoft.com/office/powerpoint/2010/main" val="1263268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Donc dans</a:t>
            </a:r>
            <a:r>
              <a:rPr lang="fr-CA" baseline="0" dirty="0" smtClean="0"/>
              <a:t> le </a:t>
            </a:r>
            <a:r>
              <a:rPr lang="fr-CA" baseline="0" dirty="0" err="1" smtClean="0"/>
              <a:t>buildperiod</a:t>
            </a:r>
            <a:r>
              <a:rPr lang="fr-CA" baseline="0" dirty="0" smtClean="0"/>
              <a:t>, le model pars de la section area et construit le graph et la matrice . </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31</a:t>
            </a:fld>
            <a:endParaRPr lang="fr-FR" altLang="fr-FR"/>
          </a:p>
        </p:txBody>
      </p:sp>
    </p:spTree>
    <p:extLst>
      <p:ext uri="{BB962C8B-B14F-4D97-AF65-F5344CB8AC3E}">
        <p14:creationId xmlns:p14="http://schemas.microsoft.com/office/powerpoint/2010/main" val="4200439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32</a:t>
            </a:fld>
            <a:endParaRPr lang="fr-FR" altLang="fr-FR"/>
          </a:p>
        </p:txBody>
      </p:sp>
    </p:spTree>
    <p:extLst>
      <p:ext uri="{BB962C8B-B14F-4D97-AF65-F5344CB8AC3E}">
        <p14:creationId xmlns:p14="http://schemas.microsoft.com/office/powerpoint/2010/main" val="1908153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5</a:t>
            </a:fld>
            <a:endParaRPr lang="fr-FR" altLang="fr-FR"/>
          </a:p>
        </p:txBody>
      </p:sp>
    </p:spTree>
    <p:extLst>
      <p:ext uri="{BB962C8B-B14F-4D97-AF65-F5344CB8AC3E}">
        <p14:creationId xmlns:p14="http://schemas.microsoft.com/office/powerpoint/2010/main" val="3117968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33</a:t>
            </a:fld>
            <a:endParaRPr lang="fr-FR" altLang="fr-FR"/>
          </a:p>
        </p:txBody>
      </p:sp>
    </p:spTree>
    <p:extLst>
      <p:ext uri="{BB962C8B-B14F-4D97-AF65-F5344CB8AC3E}">
        <p14:creationId xmlns:p14="http://schemas.microsoft.com/office/powerpoint/2010/main" val="37107490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Le retour de </a:t>
            </a:r>
            <a:r>
              <a:rPr lang="fr-CA" dirty="0" err="1" smtClean="0"/>
              <a:t>initialsolve</a:t>
            </a:r>
            <a:r>
              <a:rPr lang="fr-CA" dirty="0" smtClean="0"/>
              <a:t> et </a:t>
            </a:r>
            <a:r>
              <a:rPr lang="fr-CA" dirty="0" err="1" smtClean="0"/>
              <a:t>resolve</a:t>
            </a:r>
            <a:r>
              <a:rPr lang="fr-CA" dirty="0" smtClean="0"/>
              <a:t> nous dit</a:t>
            </a:r>
            <a:r>
              <a:rPr lang="fr-CA" baseline="0" dirty="0" smtClean="0"/>
              <a:t> si le modèle est optimal</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34</a:t>
            </a:fld>
            <a:endParaRPr lang="fr-FR" altLang="fr-FR"/>
          </a:p>
        </p:txBody>
      </p:sp>
    </p:spTree>
    <p:extLst>
      <p:ext uri="{BB962C8B-B14F-4D97-AF65-F5344CB8AC3E}">
        <p14:creationId xmlns:p14="http://schemas.microsoft.com/office/powerpoint/2010/main" val="3806191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35</a:t>
            </a:fld>
            <a:endParaRPr lang="fr-FR" altLang="fr-FR"/>
          </a:p>
        </p:txBody>
      </p:sp>
    </p:spTree>
    <p:extLst>
      <p:ext uri="{BB962C8B-B14F-4D97-AF65-F5344CB8AC3E}">
        <p14:creationId xmlns:p14="http://schemas.microsoft.com/office/powerpoint/2010/main" val="24268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36</a:t>
            </a:fld>
            <a:endParaRPr lang="fr-FR" altLang="fr-FR"/>
          </a:p>
        </p:txBody>
      </p:sp>
    </p:spTree>
    <p:extLst>
      <p:ext uri="{BB962C8B-B14F-4D97-AF65-F5344CB8AC3E}">
        <p14:creationId xmlns:p14="http://schemas.microsoft.com/office/powerpoint/2010/main" val="3429313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37</a:t>
            </a:fld>
            <a:endParaRPr lang="fr-FR" altLang="fr-FR"/>
          </a:p>
        </p:txBody>
      </p:sp>
    </p:spTree>
    <p:extLst>
      <p:ext uri="{BB962C8B-B14F-4D97-AF65-F5344CB8AC3E}">
        <p14:creationId xmlns:p14="http://schemas.microsoft.com/office/powerpoint/2010/main" val="2237493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38</a:t>
            </a:fld>
            <a:endParaRPr lang="fr-FR" altLang="fr-FR"/>
          </a:p>
        </p:txBody>
      </p:sp>
    </p:spTree>
    <p:extLst>
      <p:ext uri="{BB962C8B-B14F-4D97-AF65-F5344CB8AC3E}">
        <p14:creationId xmlns:p14="http://schemas.microsoft.com/office/powerpoint/2010/main" val="2612121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Il est possible de faire un </a:t>
            </a:r>
            <a:r>
              <a:rPr lang="fr-CA" dirty="0" err="1" smtClean="0"/>
              <a:t>builperiod</a:t>
            </a:r>
            <a:r>
              <a:rPr lang="fr-CA" baseline="0" dirty="0" smtClean="0"/>
              <a:t> sans la cédule, mais cela n’est pas efficient si on veut seulement setter la solution pour aller chercher des outputs. Le deuxième argument de </a:t>
            </a:r>
            <a:r>
              <a:rPr lang="fr-CA" baseline="0" dirty="0" err="1" smtClean="0"/>
              <a:t>builperiod</a:t>
            </a:r>
            <a:r>
              <a:rPr lang="fr-CA" baseline="0" dirty="0" smtClean="0"/>
              <a:t> est </a:t>
            </a:r>
            <a:r>
              <a:rPr lang="fr-CA" baseline="0" dirty="0" err="1" smtClean="0"/>
              <a:t>forcepartialbuild</a:t>
            </a:r>
            <a:r>
              <a:rPr lang="fr-CA" baseline="0" dirty="0" smtClean="0"/>
              <a:t> …..</a:t>
            </a:r>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39</a:t>
            </a:fld>
            <a:endParaRPr lang="fr-FR" altLang="fr-FR"/>
          </a:p>
        </p:txBody>
      </p:sp>
    </p:spTree>
    <p:extLst>
      <p:ext uri="{BB962C8B-B14F-4D97-AF65-F5344CB8AC3E}">
        <p14:creationId xmlns:p14="http://schemas.microsoft.com/office/powerpoint/2010/main" val="623700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40</a:t>
            </a:fld>
            <a:endParaRPr lang="fr-FR" altLang="fr-FR"/>
          </a:p>
        </p:txBody>
      </p:sp>
    </p:spTree>
    <p:extLst>
      <p:ext uri="{BB962C8B-B14F-4D97-AF65-F5344CB8AC3E}">
        <p14:creationId xmlns:p14="http://schemas.microsoft.com/office/powerpoint/2010/main" val="13449885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41</a:t>
            </a:fld>
            <a:endParaRPr lang="fr-FR" altLang="fr-FR"/>
          </a:p>
        </p:txBody>
      </p:sp>
    </p:spTree>
    <p:extLst>
      <p:ext uri="{BB962C8B-B14F-4D97-AF65-F5344CB8AC3E}">
        <p14:creationId xmlns:p14="http://schemas.microsoft.com/office/powerpoint/2010/main" val="41229827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Standard == par le </a:t>
            </a:r>
            <a:r>
              <a:rPr lang="fr-CA" dirty="0" err="1" smtClean="0"/>
              <a:t>targettheme</a:t>
            </a:r>
            <a:endParaRPr lang="fr-CA" dirty="0" smtClean="0"/>
          </a:p>
          <a:p>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42</a:t>
            </a:fld>
            <a:endParaRPr lang="fr-FR" altLang="fr-FR"/>
          </a:p>
        </p:txBody>
      </p:sp>
    </p:spTree>
    <p:extLst>
      <p:ext uri="{BB962C8B-B14F-4D97-AF65-F5344CB8AC3E}">
        <p14:creationId xmlns:p14="http://schemas.microsoft.com/office/powerpoint/2010/main" val="3756278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6</a:t>
            </a:fld>
            <a:endParaRPr lang="fr-FR" altLang="fr-FR"/>
          </a:p>
        </p:txBody>
      </p:sp>
    </p:spTree>
    <p:extLst>
      <p:ext uri="{BB962C8B-B14F-4D97-AF65-F5344CB8AC3E}">
        <p14:creationId xmlns:p14="http://schemas.microsoft.com/office/powerpoint/2010/main" val="16792433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43</a:t>
            </a:fld>
            <a:endParaRPr lang="fr-FR" altLang="fr-FR"/>
          </a:p>
        </p:txBody>
      </p:sp>
    </p:spTree>
    <p:extLst>
      <p:ext uri="{BB962C8B-B14F-4D97-AF65-F5344CB8AC3E}">
        <p14:creationId xmlns:p14="http://schemas.microsoft.com/office/powerpoint/2010/main" val="27416262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44</a:t>
            </a:fld>
            <a:endParaRPr lang="fr-FR" altLang="fr-FR"/>
          </a:p>
        </p:txBody>
      </p:sp>
    </p:spTree>
    <p:extLst>
      <p:ext uri="{BB962C8B-B14F-4D97-AF65-F5344CB8AC3E}">
        <p14:creationId xmlns:p14="http://schemas.microsoft.com/office/powerpoint/2010/main" val="1091536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This function use a vector of developments and the actual transitions of the model and return new </a:t>
            </a:r>
            <a:r>
              <a:rPr lang="en-US" dirty="0" err="1" smtClean="0"/>
              <a:t>presolved</a:t>
            </a:r>
            <a:r>
              <a:rPr lang="en-US" dirty="0" smtClean="0"/>
              <a:t> </a:t>
            </a:r>
            <a:r>
              <a:rPr lang="en-US" dirty="0" err="1" smtClean="0"/>
              <a:t>FMTmodel</a:t>
            </a:r>
            <a:r>
              <a:rPr lang="en-US" dirty="0" smtClean="0"/>
              <a:t>. The function can reduce the number of global themes/actions/transitions/yields/lifespans/outputs/constraints data if the model is badly formulated.</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45</a:t>
            </a:fld>
            <a:endParaRPr lang="fr-FR" altLang="fr-FR"/>
          </a:p>
        </p:txBody>
      </p:sp>
    </p:spTree>
    <p:extLst>
      <p:ext uri="{BB962C8B-B14F-4D97-AF65-F5344CB8AC3E}">
        <p14:creationId xmlns:p14="http://schemas.microsoft.com/office/powerpoint/2010/main" val="103452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46</a:t>
            </a:fld>
            <a:endParaRPr lang="fr-FR" altLang="fr-FR"/>
          </a:p>
        </p:txBody>
      </p:sp>
    </p:spTree>
    <p:extLst>
      <p:ext uri="{BB962C8B-B14F-4D97-AF65-F5344CB8AC3E}">
        <p14:creationId xmlns:p14="http://schemas.microsoft.com/office/powerpoint/2010/main" val="41530643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Montrer l’</a:t>
            </a:r>
            <a:r>
              <a:rPr lang="fr-CA" dirty="0" err="1" smtClean="0"/>
              <a:t>inhéritance</a:t>
            </a:r>
            <a:r>
              <a:rPr lang="fr-CA" dirty="0" smtClean="0"/>
              <a:t> des </a:t>
            </a:r>
            <a:r>
              <a:rPr lang="fr-CA" dirty="0" err="1" smtClean="0"/>
              <a:t>FMTobject</a:t>
            </a:r>
            <a:r>
              <a:rPr lang="fr-CA" baseline="0" dirty="0" smtClean="0"/>
              <a:t> à toutes les autres classes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47</a:t>
            </a:fld>
            <a:endParaRPr lang="fr-FR" altLang="fr-FR"/>
          </a:p>
        </p:txBody>
      </p:sp>
    </p:spTree>
    <p:extLst>
      <p:ext uri="{BB962C8B-B14F-4D97-AF65-F5344CB8AC3E}">
        <p14:creationId xmlns:p14="http://schemas.microsoft.com/office/powerpoint/2010/main" val="26256247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48</a:t>
            </a:fld>
            <a:endParaRPr lang="fr-FR" altLang="fr-FR"/>
          </a:p>
        </p:txBody>
      </p:sp>
    </p:spTree>
    <p:extLst>
      <p:ext uri="{BB962C8B-B14F-4D97-AF65-F5344CB8AC3E}">
        <p14:creationId xmlns:p14="http://schemas.microsoft.com/office/powerpoint/2010/main" val="2865137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411213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4340526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4356613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1340561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a:t>
            </a:fld>
            <a:endParaRPr lang="fr-FR" altLang="fr-FR"/>
          </a:p>
        </p:txBody>
      </p:sp>
    </p:spTree>
    <p:extLst>
      <p:ext uri="{BB962C8B-B14F-4D97-AF65-F5344CB8AC3E}">
        <p14:creationId xmlns:p14="http://schemas.microsoft.com/office/powerpoint/2010/main" val="34598863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7632287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1784981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6908626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832016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16043294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7280938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9162318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6787612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8250088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166797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Seulement</a:t>
            </a:r>
            <a:r>
              <a:rPr lang="fr-CA" baseline="0" dirty="0" smtClean="0"/>
              <a:t> pour le FEC parce que Guillaume compile et mets à jour des versions sur Artémis.</a:t>
            </a:r>
          </a:p>
          <a:p>
            <a:endParaRPr lang="fr-CA" baseline="0" dirty="0" smtClean="0"/>
          </a:p>
          <a:p>
            <a:r>
              <a:rPr lang="fr-CA" baseline="0" dirty="0" smtClean="0"/>
              <a:t>Pour utilisation avec </a:t>
            </a:r>
            <a:r>
              <a:rPr lang="fr-CA" baseline="0" dirty="0" err="1" smtClean="0"/>
              <a:t>Mosek</a:t>
            </a:r>
            <a:r>
              <a:rPr lang="fr-CA" baseline="0" dirty="0" smtClean="0"/>
              <a:t> : </a:t>
            </a:r>
          </a:p>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dirty="0" err="1" smtClean="0"/>
              <a:t>install.packages</a:t>
            </a:r>
            <a:r>
              <a:rPr lang="fr-CA" sz="1200" dirty="0" smtClean="0"/>
              <a:t>("T:/Donnees/02_Courant/07_Outil_moyen_methode/01_Entretien_developpement/09_FMT/Windows/x64/R4/patchmosek/FMT_0.9.tar.gz",</a:t>
            </a:r>
            <a:br>
              <a:rPr lang="fr-CA" sz="1200" dirty="0" smtClean="0"/>
            </a:br>
            <a:r>
              <a:rPr lang="fr-CA" sz="1200" dirty="0" smtClean="0"/>
              <a:t>repos=NULL,</a:t>
            </a:r>
            <a:br>
              <a:rPr lang="fr-CA" sz="1200" dirty="0" smtClean="0"/>
            </a:br>
            <a:r>
              <a:rPr lang="fr-CA" sz="1200" dirty="0" err="1" smtClean="0"/>
              <a:t>INSTALL_opts</a:t>
            </a:r>
            <a:r>
              <a:rPr lang="fr-CA" sz="1200" dirty="0" smtClean="0"/>
              <a:t> = "--no-</a:t>
            </a:r>
            <a:r>
              <a:rPr lang="fr-CA" sz="1200" dirty="0" err="1" smtClean="0"/>
              <a:t>multiarch</a:t>
            </a:r>
            <a:r>
              <a:rPr lang="fr-CA" sz="1200" dirty="0" smtClean="0"/>
              <a:t>")</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fr-CA" sz="120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fr-CA" baseline="0" dirty="0" smtClean="0"/>
              <a:t>Pour utilisation sans </a:t>
            </a:r>
            <a:r>
              <a:rPr lang="fr-CA" baseline="0" dirty="0" err="1" smtClean="0"/>
              <a:t>Mosek</a:t>
            </a:r>
            <a:r>
              <a:rPr lang="fr-CA" baseline="0" dirty="0" smtClean="0"/>
              <a:t> ? : </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fr-CA" sz="120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"T:/Donnees/02_Courant/07_Outil_moyen_methode/01_Entretien_developpement/09_FMT/Windows/x64/R4/FMT_0.9.tar.gz"</a:t>
            </a:r>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8</a:t>
            </a:fld>
            <a:endParaRPr lang="fr-FR" altLang="fr-FR"/>
          </a:p>
        </p:txBody>
      </p:sp>
    </p:spTree>
    <p:extLst>
      <p:ext uri="{BB962C8B-B14F-4D97-AF65-F5344CB8AC3E}">
        <p14:creationId xmlns:p14="http://schemas.microsoft.com/office/powerpoint/2010/main" val="31755995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3036222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1268829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41655549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3730071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5427514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0428522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4479087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40017242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40081828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812043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Seulement</a:t>
            </a:r>
            <a:r>
              <a:rPr lang="fr-CA" baseline="0" dirty="0" smtClean="0"/>
              <a:t> pour le FEC parce que Guillaume compile et mets à jour des versions sur Artémis.</a:t>
            </a:r>
          </a:p>
          <a:p>
            <a:endParaRPr lang="fr-CA" baseline="0" dirty="0" smtClean="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9</a:t>
            </a:fld>
            <a:endParaRPr lang="fr-FR" altLang="fr-FR"/>
          </a:p>
        </p:txBody>
      </p:sp>
    </p:spTree>
    <p:extLst>
      <p:ext uri="{BB962C8B-B14F-4D97-AF65-F5344CB8AC3E}">
        <p14:creationId xmlns:p14="http://schemas.microsoft.com/office/powerpoint/2010/main" val="3689782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5290544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74</a:t>
            </a:fld>
            <a:endParaRPr lang="fr-FR" altLang="fr-FR"/>
          </a:p>
        </p:txBody>
      </p:sp>
    </p:spTree>
    <p:extLst>
      <p:ext uri="{BB962C8B-B14F-4D97-AF65-F5344CB8AC3E}">
        <p14:creationId xmlns:p14="http://schemas.microsoft.com/office/powerpoint/2010/main" val="17506519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75</a:t>
            </a:fld>
            <a:endParaRPr lang="fr-FR" altLang="fr-FR"/>
          </a:p>
        </p:txBody>
      </p:sp>
    </p:spTree>
    <p:extLst>
      <p:ext uri="{BB962C8B-B14F-4D97-AF65-F5344CB8AC3E}">
        <p14:creationId xmlns:p14="http://schemas.microsoft.com/office/powerpoint/2010/main" val="11435021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76</a:t>
            </a:fld>
            <a:endParaRPr lang="fr-FR" altLang="fr-FR"/>
          </a:p>
        </p:txBody>
      </p:sp>
    </p:spTree>
    <p:extLst>
      <p:ext uri="{BB962C8B-B14F-4D97-AF65-F5344CB8AC3E}">
        <p14:creationId xmlns:p14="http://schemas.microsoft.com/office/powerpoint/2010/main" val="27742215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77</a:t>
            </a:fld>
            <a:endParaRPr lang="fr-FR" altLang="fr-FR"/>
          </a:p>
        </p:txBody>
      </p:sp>
    </p:spTree>
    <p:extLst>
      <p:ext uri="{BB962C8B-B14F-4D97-AF65-F5344CB8AC3E}">
        <p14:creationId xmlns:p14="http://schemas.microsoft.com/office/powerpoint/2010/main" val="27411737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78</a:t>
            </a:fld>
            <a:endParaRPr lang="fr-FR" altLang="fr-FR"/>
          </a:p>
        </p:txBody>
      </p:sp>
    </p:spTree>
    <p:extLst>
      <p:ext uri="{BB962C8B-B14F-4D97-AF65-F5344CB8AC3E}">
        <p14:creationId xmlns:p14="http://schemas.microsoft.com/office/powerpoint/2010/main" val="3403431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10</a:t>
            </a:fld>
            <a:endParaRPr lang="fr-FR" altLang="fr-FR"/>
          </a:p>
        </p:txBody>
      </p:sp>
    </p:spTree>
    <p:extLst>
      <p:ext uri="{BB962C8B-B14F-4D97-AF65-F5344CB8AC3E}">
        <p14:creationId xmlns:p14="http://schemas.microsoft.com/office/powerpoint/2010/main" val="1894043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11</a:t>
            </a:fld>
            <a:endParaRPr lang="fr-FR" altLang="fr-FR"/>
          </a:p>
        </p:txBody>
      </p:sp>
    </p:spTree>
    <p:extLst>
      <p:ext uri="{BB962C8B-B14F-4D97-AF65-F5344CB8AC3E}">
        <p14:creationId xmlns:p14="http://schemas.microsoft.com/office/powerpoint/2010/main" val="3934565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3074" name="Rectangle 2"/>
          <p:cNvSpPr>
            <a:spLocks noGrp="1" noChangeArrowheads="1"/>
          </p:cNvSpPr>
          <p:nvPr>
            <p:ph type="ctrTitle" hasCustomPrompt="1"/>
          </p:nvPr>
        </p:nvSpPr>
        <p:spPr>
          <a:xfrm>
            <a:off x="1631504" y="1103784"/>
            <a:ext cx="8136904" cy="2109192"/>
          </a:xfrm>
          <a:prstGeom prst="rect">
            <a:avLst/>
          </a:prstGeom>
        </p:spPr>
        <p:txBody>
          <a:bodyPr lIns="72000" anchor="t" anchorCtr="0"/>
          <a:lstStyle>
            <a:lvl1pPr>
              <a:defRPr sz="4000" b="1" i="0" cap="none">
                <a:solidFill>
                  <a:schemeClr val="bg1"/>
                </a:solidFill>
              </a:defRPr>
            </a:lvl1pPr>
          </a:lstStyle>
          <a:p>
            <a:pPr lvl="0"/>
            <a:r>
              <a:rPr lang="fr-CA" noProof="0" dirty="0"/>
              <a:t>Titre</a:t>
            </a:r>
            <a:endParaRPr lang="fr-FR" noProof="0" dirty="0"/>
          </a:p>
        </p:txBody>
      </p:sp>
      <p:sp>
        <p:nvSpPr>
          <p:cNvPr id="3075" name="Rectangle 3"/>
          <p:cNvSpPr>
            <a:spLocks noGrp="1" noChangeArrowheads="1"/>
          </p:cNvSpPr>
          <p:nvPr>
            <p:ph type="subTitle" idx="1" hasCustomPrompt="1"/>
          </p:nvPr>
        </p:nvSpPr>
        <p:spPr>
          <a:xfrm>
            <a:off x="1632507" y="3429000"/>
            <a:ext cx="8135901" cy="1172692"/>
          </a:xfrm>
          <a:prstGeom prst="rect">
            <a:avLst/>
          </a:prstGeom>
        </p:spPr>
        <p:txBody>
          <a:bodyPr lIns="72000"/>
          <a:lstStyle>
            <a:lvl1pPr marL="0" indent="0">
              <a:spcBef>
                <a:spcPts val="200"/>
              </a:spcBef>
              <a:buFontTx/>
              <a:buNone/>
              <a:defRPr sz="2800">
                <a:solidFill>
                  <a:schemeClr val="bg1"/>
                </a:solidFill>
                <a:latin typeface="Helvetica" charset="0"/>
              </a:defRPr>
            </a:lvl1pPr>
          </a:lstStyle>
          <a:p>
            <a:pPr lvl="0"/>
            <a:r>
              <a:rPr lang="fr-CA" noProof="0" dirty="0"/>
              <a:t>Cliquez pour modifier le style des </a:t>
            </a:r>
            <a:br>
              <a:rPr lang="fr-CA" noProof="0" dirty="0"/>
            </a:br>
            <a:r>
              <a:rPr lang="fr-CA" noProof="0" dirty="0"/>
              <a:t>sous-titres du masque</a:t>
            </a:r>
            <a:endParaRPr lang="fr-FR" noProof="0" dirty="0"/>
          </a:p>
        </p:txBody>
      </p:sp>
    </p:spTree>
    <p:extLst>
      <p:ext uri="{BB962C8B-B14F-4D97-AF65-F5344CB8AC3E}">
        <p14:creationId xmlns:p14="http://schemas.microsoft.com/office/powerpoint/2010/main" val="1108579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805280BA-D4E5-884B-BA08-3871D8D5E3DF}"/>
              </a:ext>
            </a:extLst>
          </p:cNvPr>
          <p:cNvSpPr>
            <a:spLocks noGrp="1" noChangeArrowheads="1"/>
          </p:cNvSpPr>
          <p:nvPr>
            <p:ph type="ctrTitle" hasCustomPrompt="1"/>
          </p:nvPr>
        </p:nvSpPr>
        <p:spPr>
          <a:xfrm>
            <a:off x="1631504" y="1103784"/>
            <a:ext cx="8136904" cy="1461120"/>
          </a:xfrm>
          <a:prstGeom prst="rect">
            <a:avLst/>
          </a:prstGeom>
        </p:spPr>
        <p:txBody>
          <a:bodyPr lIns="72000" anchor="t" anchorCtr="0"/>
          <a:lstStyle>
            <a:lvl1pPr>
              <a:defRPr sz="4000" b="1" i="0" cap="none">
                <a:solidFill>
                  <a:schemeClr val="bg1"/>
                </a:solidFill>
              </a:defRPr>
            </a:lvl1pPr>
          </a:lstStyle>
          <a:p>
            <a:pPr lvl="0"/>
            <a:r>
              <a:rPr lang="fr-CA" noProof="0" dirty="0"/>
              <a:t>Titre</a:t>
            </a:r>
            <a:endParaRPr lang="fr-FR" noProof="0" dirty="0"/>
          </a:p>
        </p:txBody>
      </p:sp>
      <p:sp>
        <p:nvSpPr>
          <p:cNvPr id="3" name="Rectangle 3">
            <a:extLst>
              <a:ext uri="{FF2B5EF4-FFF2-40B4-BE49-F238E27FC236}">
                <a16:creationId xmlns:a16="http://schemas.microsoft.com/office/drawing/2014/main" xmlns="" id="{E4DD9B8A-C579-D043-A90E-F85E3BAAF117}"/>
              </a:ext>
            </a:extLst>
          </p:cNvPr>
          <p:cNvSpPr>
            <a:spLocks noGrp="1" noChangeArrowheads="1"/>
          </p:cNvSpPr>
          <p:nvPr>
            <p:ph type="subTitle" idx="1" hasCustomPrompt="1"/>
          </p:nvPr>
        </p:nvSpPr>
        <p:spPr>
          <a:xfrm>
            <a:off x="1632507" y="2708920"/>
            <a:ext cx="8135901" cy="1172692"/>
          </a:xfrm>
          <a:prstGeom prst="rect">
            <a:avLst/>
          </a:prstGeom>
        </p:spPr>
        <p:txBody>
          <a:bodyPr lIns="72000"/>
          <a:lstStyle>
            <a:lvl1pPr marL="0" indent="0">
              <a:spcBef>
                <a:spcPts val="200"/>
              </a:spcBef>
              <a:buFontTx/>
              <a:buNone/>
              <a:defRPr sz="2800">
                <a:solidFill>
                  <a:schemeClr val="bg1"/>
                </a:solidFill>
                <a:latin typeface="Helvetica" charset="0"/>
              </a:defRPr>
            </a:lvl1pPr>
          </a:lstStyle>
          <a:p>
            <a:pPr lvl="0"/>
            <a:r>
              <a:rPr lang="fr-CA" noProof="0" dirty="0"/>
              <a:t>Cliquez pour modifier le style des </a:t>
            </a:r>
            <a:br>
              <a:rPr lang="fr-CA" noProof="0" dirty="0"/>
            </a:br>
            <a:r>
              <a:rPr lang="fr-CA" noProof="0" dirty="0"/>
              <a:t>sous-titres du masque</a:t>
            </a:r>
            <a:endParaRPr lang="fr-FR" noProof="0" dirty="0"/>
          </a:p>
        </p:txBody>
      </p:sp>
    </p:spTree>
    <p:extLst>
      <p:ext uri="{BB962C8B-B14F-4D97-AF65-F5344CB8AC3E}">
        <p14:creationId xmlns:p14="http://schemas.microsoft.com/office/powerpoint/2010/main" val="2210625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762000"/>
          </a:xfrm>
        </p:spPr>
        <p:txBody>
          <a:bodyPr/>
          <a:lstStyle>
            <a:lvl1pPr>
              <a:defRPr sz="3200">
                <a:solidFill>
                  <a:srgbClr val="11AB90"/>
                </a:solidFill>
              </a:defRPr>
            </a:lvl1pPr>
          </a:lstStyle>
          <a:p>
            <a:r>
              <a:rPr lang="fr-CA" dirty="0"/>
              <a:t>Modifier le style du titre</a:t>
            </a:r>
            <a:endParaRPr lang="fr-FR" dirty="0"/>
          </a:p>
        </p:txBody>
      </p:sp>
      <p:sp>
        <p:nvSpPr>
          <p:cNvPr id="3" name="Espace réservé du contenu 2"/>
          <p:cNvSpPr>
            <a:spLocks noGrp="1"/>
          </p:cNvSpPr>
          <p:nvPr>
            <p:ph idx="1"/>
          </p:nvPr>
        </p:nvSpPr>
        <p:spPr>
          <a:xfrm>
            <a:off x="666737" y="1052736"/>
            <a:ext cx="10363200" cy="3733800"/>
          </a:xfrm>
        </p:spPr>
        <p:txBody>
          <a:bodyPr/>
          <a:lstStyle>
            <a:lvl2pPr>
              <a:buClr>
                <a:srgbClr val="018FB9"/>
              </a:buClr>
              <a:buSzPct val="100000"/>
              <a:buFont typeface="Police système"/>
              <a:buChar char="▸"/>
              <a:defRPr/>
            </a:lvl2pPr>
            <a:lvl3pPr>
              <a:buClr>
                <a:srgbClr val="11AB90"/>
              </a:buClr>
              <a:buSzPct val="100000"/>
              <a:buFont typeface="Police système"/>
              <a:buChar char="▸"/>
              <a:defRPr/>
            </a:lvl3pPr>
          </a:lstStyle>
          <a:p>
            <a:pPr lvl="0"/>
            <a:r>
              <a:rPr lang="fr-CA" dirty="0"/>
              <a:t>Cliquez pour modifier les styles du texte du masque</a:t>
            </a:r>
          </a:p>
          <a:p>
            <a:pPr lvl="1"/>
            <a:r>
              <a:rPr lang="fr-CA" dirty="0"/>
              <a:t>Deuxième niveau</a:t>
            </a:r>
          </a:p>
          <a:p>
            <a:pPr lvl="2"/>
            <a:r>
              <a:rPr lang="fr-CA" dirty="0"/>
              <a:t>Troisième niveau</a:t>
            </a:r>
          </a:p>
        </p:txBody>
      </p:sp>
      <p:sp>
        <p:nvSpPr>
          <p:cNvPr id="4" name="Rectangle 6">
            <a:extLst>
              <a:ext uri="{FF2B5EF4-FFF2-40B4-BE49-F238E27FC236}">
                <a16:creationId xmlns:a16="http://schemas.microsoft.com/office/drawing/2014/main" xmlns="" id="{FD95D089-71B6-2049-A638-C5ACEFE2B0E2}"/>
              </a:ext>
            </a:extLst>
          </p:cNvPr>
          <p:cNvSpPr>
            <a:spLocks noGrp="1" noChangeArrowheads="1"/>
          </p:cNvSpPr>
          <p:nvPr>
            <p:ph type="sldNum" sz="quarter" idx="10"/>
          </p:nvPr>
        </p:nvSpPr>
        <p:spPr>
          <a:ln/>
        </p:spPr>
        <p:txBody>
          <a:bodyPr/>
          <a:lstStyle>
            <a:lvl1pPr>
              <a:defRPr/>
            </a:lvl1pPr>
          </a:lstStyle>
          <a:p>
            <a:pPr>
              <a:defRPr/>
            </a:pPr>
            <a:fld id="{FD9ECDEA-D1E7-3A4F-B5AB-FCA5F697E351}" type="slidenum">
              <a:rPr lang="fr-FR" altLang="fr-FR"/>
              <a:pPr>
                <a:defRPr/>
              </a:pPr>
              <a:t>‹N°›</a:t>
            </a:fld>
            <a:endParaRPr lang="fr-FR" altLang="fr-FR" sz="1100" dirty="0">
              <a:solidFill>
                <a:schemeClr val="tx1"/>
              </a:solidFill>
            </a:endParaRPr>
          </a:p>
        </p:txBody>
      </p:sp>
    </p:spTree>
    <p:extLst>
      <p:ext uri="{BB962C8B-B14F-4D97-AF65-F5344CB8AC3E}">
        <p14:creationId xmlns:p14="http://schemas.microsoft.com/office/powerpoint/2010/main" val="2482613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xmlns="" id="{EAD6387B-1425-7047-931A-4FF9D6AFC3F4}"/>
              </a:ext>
            </a:extLst>
          </p:cNvPr>
          <p:cNvSpPr>
            <a:spLocks noGrp="1" noChangeArrowheads="1"/>
          </p:cNvSpPr>
          <p:nvPr>
            <p:ph type="sldNum" sz="quarter" idx="10"/>
          </p:nvPr>
        </p:nvSpPr>
        <p:spPr>
          <a:ln/>
        </p:spPr>
        <p:txBody>
          <a:bodyPr/>
          <a:lstStyle>
            <a:lvl1pPr>
              <a:defRPr/>
            </a:lvl1pPr>
          </a:lstStyle>
          <a:p>
            <a:pPr>
              <a:defRPr/>
            </a:pPr>
            <a:fld id="{8DCD849D-739E-7947-B0B4-941043DCE72F}" type="slidenum">
              <a:rPr lang="fr-FR" altLang="fr-FR"/>
              <a:pPr>
                <a:defRPr/>
              </a:pPr>
              <a:t>‹N°›</a:t>
            </a:fld>
            <a:endParaRPr lang="fr-FR" altLang="fr-FR" sz="1100" dirty="0">
              <a:solidFill>
                <a:schemeClr val="tx1"/>
              </a:solidFill>
            </a:endParaRPr>
          </a:p>
        </p:txBody>
      </p:sp>
      <p:sp>
        <p:nvSpPr>
          <p:cNvPr id="4" name="Espace réservé du contenu 2">
            <a:extLst>
              <a:ext uri="{FF2B5EF4-FFF2-40B4-BE49-F238E27FC236}">
                <a16:creationId xmlns:a16="http://schemas.microsoft.com/office/drawing/2014/main" xmlns="" id="{D9694374-1ECE-D046-BA62-7CFF281555BA}"/>
              </a:ext>
            </a:extLst>
          </p:cNvPr>
          <p:cNvSpPr>
            <a:spLocks noGrp="1"/>
          </p:cNvSpPr>
          <p:nvPr>
            <p:ph idx="1"/>
          </p:nvPr>
        </p:nvSpPr>
        <p:spPr>
          <a:xfrm>
            <a:off x="666737" y="1268760"/>
            <a:ext cx="10363200" cy="3733800"/>
          </a:xfrm>
        </p:spPr>
        <p:txBody>
          <a:bodyPr/>
          <a:lstStyle>
            <a:lvl2pPr>
              <a:buClr>
                <a:srgbClr val="018FB9"/>
              </a:buClr>
              <a:buSzPct val="100000"/>
              <a:buFont typeface="Police système"/>
              <a:buChar char="▸"/>
              <a:defRPr/>
            </a:lvl2pPr>
            <a:lvl3pPr>
              <a:buClr>
                <a:srgbClr val="11AB90"/>
              </a:buClr>
              <a:buSzPct val="100000"/>
              <a:buFont typeface="Police système"/>
              <a:buChar char="▸"/>
              <a:defRPr/>
            </a:lvl3pPr>
          </a:lstStyle>
          <a:p>
            <a:pPr lvl="0"/>
            <a:r>
              <a:rPr lang="fr-CA" dirty="0"/>
              <a:t>Cliquez pour modifier les styles du texte du masque</a:t>
            </a:r>
          </a:p>
          <a:p>
            <a:pPr lvl="1"/>
            <a:r>
              <a:rPr lang="fr-CA" dirty="0"/>
              <a:t>Deuxième niveau</a:t>
            </a:r>
          </a:p>
          <a:p>
            <a:pPr lvl="2"/>
            <a:r>
              <a:rPr lang="fr-CA" dirty="0"/>
              <a:t>Troisième niveau</a:t>
            </a:r>
          </a:p>
        </p:txBody>
      </p:sp>
      <p:sp>
        <p:nvSpPr>
          <p:cNvPr id="5" name="Rectangle 2">
            <a:extLst>
              <a:ext uri="{FF2B5EF4-FFF2-40B4-BE49-F238E27FC236}">
                <a16:creationId xmlns:a16="http://schemas.microsoft.com/office/drawing/2014/main" xmlns="" id="{5E98F860-71BA-C849-9614-EDA80DF350E1}"/>
              </a:ext>
            </a:extLst>
          </p:cNvPr>
          <p:cNvSpPr>
            <a:spLocks noGrp="1" noChangeArrowheads="1"/>
          </p:cNvSpPr>
          <p:nvPr>
            <p:ph type="title"/>
          </p:nvPr>
        </p:nvSpPr>
        <p:spPr bwMode="auto">
          <a:xfrm>
            <a:off x="666750" y="333375"/>
            <a:ext cx="103632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fr-FR" altLang="fr-FR" dirty="0"/>
              <a:t>Cliquez et modifiez le titre</a:t>
            </a:r>
            <a:br>
              <a:rPr lang="fr-FR" altLang="fr-FR" dirty="0"/>
            </a:br>
            <a:r>
              <a:rPr lang="fr-FR" altLang="fr-FR" dirty="0"/>
              <a:t>sur 2 lignes au besoin</a:t>
            </a:r>
          </a:p>
        </p:txBody>
      </p:sp>
    </p:spTree>
    <p:extLst>
      <p:ext uri="{BB962C8B-B14F-4D97-AF65-F5344CB8AC3E}">
        <p14:creationId xmlns:p14="http://schemas.microsoft.com/office/powerpoint/2010/main" val="3602920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xmlns="" id="{3F91709A-AC11-BE4A-A166-6E75E802938F}"/>
              </a:ext>
            </a:extLst>
          </p:cNvPr>
          <p:cNvSpPr>
            <a:spLocks noGrp="1" noChangeArrowheads="1"/>
          </p:cNvSpPr>
          <p:nvPr>
            <p:ph type="title" hasCustomPrompt="1"/>
          </p:nvPr>
        </p:nvSpPr>
        <p:spPr bwMode="auto">
          <a:xfrm>
            <a:off x="1055439" y="3789040"/>
            <a:ext cx="10122677" cy="1152128"/>
          </a:xfrm>
          <a:prstGeom prst="rect">
            <a:avLst/>
          </a:prstGeom>
          <a:noFill/>
          <a:ln>
            <a:noFill/>
          </a:ln>
        </p:spPr>
        <p:txBody>
          <a:bodyPr vert="horz" wrap="none" lIns="91440" tIns="0" rIns="91440" bIns="0" numCol="1" anchor="ctr" anchorCtr="0" compatLnSpc="1">
            <a:prstTxWarp prst="textNoShape">
              <a:avLst/>
            </a:prstTxWarp>
            <a:normAutofit/>
          </a:bodyPr>
          <a:lstStyle>
            <a:lvl1pPr algn="l">
              <a:lnSpc>
                <a:spcPct val="100000"/>
              </a:lnSpc>
              <a:defRPr sz="5400" baseline="0"/>
            </a:lvl1pPr>
          </a:lstStyle>
          <a:p>
            <a:pPr lvl="0"/>
            <a:r>
              <a:rPr lang="fr-FR" dirty="0"/>
              <a:t>titre</a:t>
            </a:r>
          </a:p>
        </p:txBody>
      </p:sp>
    </p:spTree>
    <p:extLst>
      <p:ext uri="{BB962C8B-B14F-4D97-AF65-F5344CB8AC3E}">
        <p14:creationId xmlns:p14="http://schemas.microsoft.com/office/powerpoint/2010/main" val="3098536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Rectangle 3"/>
          <p:cNvSpPr>
            <a:spLocks noGrp="1" noChangeArrowheads="1"/>
          </p:cNvSpPr>
          <p:nvPr>
            <p:ph type="title" hasCustomPrompt="1"/>
          </p:nvPr>
        </p:nvSpPr>
        <p:spPr bwMode="auto">
          <a:xfrm>
            <a:off x="1055439" y="3789040"/>
            <a:ext cx="10122677" cy="1152128"/>
          </a:xfrm>
          <a:prstGeom prst="rect">
            <a:avLst/>
          </a:prstGeom>
          <a:noFill/>
          <a:ln>
            <a:noFill/>
          </a:ln>
        </p:spPr>
        <p:txBody>
          <a:bodyPr vert="horz" wrap="none" lIns="91440" tIns="0" rIns="91440" bIns="0" numCol="1" anchor="ctr" anchorCtr="0" compatLnSpc="1">
            <a:prstTxWarp prst="textNoShape">
              <a:avLst/>
            </a:prstTxWarp>
            <a:normAutofit/>
          </a:bodyPr>
          <a:lstStyle>
            <a:lvl1pPr algn="l">
              <a:lnSpc>
                <a:spcPct val="100000"/>
              </a:lnSpc>
              <a:defRPr baseline="0"/>
            </a:lvl1pPr>
          </a:lstStyle>
          <a:p>
            <a:pPr lvl="0"/>
            <a:r>
              <a:rPr lang="fr-FR" dirty="0"/>
              <a:t>Cliquez et modifiez le titre</a:t>
            </a:r>
            <a:br>
              <a:rPr lang="fr-FR" dirty="0"/>
            </a:br>
            <a:r>
              <a:rPr lang="fr-FR" dirty="0"/>
              <a:t>2 lignes</a:t>
            </a:r>
          </a:p>
        </p:txBody>
      </p:sp>
    </p:spTree>
    <p:extLst>
      <p:ext uri="{BB962C8B-B14F-4D97-AF65-F5344CB8AC3E}">
        <p14:creationId xmlns:p14="http://schemas.microsoft.com/office/powerpoint/2010/main" val="3962823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a:xfrm>
            <a:off x="630768" y="6292850"/>
            <a:ext cx="664633" cy="304800"/>
          </a:xfrm>
          <a:prstGeom prst="rect">
            <a:avLst/>
          </a:prstGeom>
        </p:spPr>
        <p:txBody>
          <a:bodyPr/>
          <a:lstStyle>
            <a:lvl1pPr>
              <a:defRPr/>
            </a:lvl1pPr>
          </a:lstStyle>
          <a:p>
            <a:fld id="{28EC143A-BAE8-4FA6-8D76-8439C4A6AACA}" type="slidenum">
              <a:rPr lang="fr-FR" altLang="fr-FR"/>
              <a:pPr/>
              <a:t>‹N°›</a:t>
            </a:fld>
            <a:endParaRPr lang="fr-FR" altLang="fr-FR" sz="1100">
              <a:solidFill>
                <a:schemeClr val="tx1"/>
              </a:solidFill>
            </a:endParaRPr>
          </a:p>
        </p:txBody>
      </p:sp>
    </p:spTree>
    <p:extLst>
      <p:ext uri="{BB962C8B-B14F-4D97-AF65-F5344CB8AC3E}">
        <p14:creationId xmlns:p14="http://schemas.microsoft.com/office/powerpoint/2010/main" val="5999992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9" r:id="rId1"/>
    <p:sldLayoutId id="2147483755" r:id="rId2"/>
  </p:sldLayoutIdLst>
  <p:hf hdr="0" ftr="0" dt="0"/>
  <p:txStyles>
    <p:titleStyle>
      <a:lvl1pPr algn="l" rtl="0" eaLnBrk="0" fontAlgn="base" hangingPunct="0">
        <a:spcBef>
          <a:spcPct val="0"/>
        </a:spcBef>
        <a:spcAft>
          <a:spcPct val="0"/>
        </a:spcAft>
        <a:defRPr sz="2400" b="1">
          <a:solidFill>
            <a:srgbClr val="11AB90"/>
          </a:solidFill>
          <a:latin typeface="Arial" panose="020B0604020202020204" pitchFamily="34" charset="0"/>
          <a:ea typeface="+mj-ea"/>
          <a:cs typeface="+mj-cs"/>
        </a:defRPr>
      </a:lvl1pPr>
      <a:lvl2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2pPr>
      <a:lvl3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3pPr>
      <a:lvl4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4pPr>
      <a:lvl5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5pPr>
      <a:lvl6pPr marL="4572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6pPr>
      <a:lvl7pPr marL="9144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7pPr>
      <a:lvl8pPr marL="13716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8pPr>
      <a:lvl9pPr marL="18288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9pPr>
    </p:titleStyle>
    <p:bodyStyle>
      <a:lvl1pPr marL="342900" indent="-342900" algn="l" rtl="0" eaLnBrk="0" fontAlgn="base" hangingPunct="0">
        <a:spcBef>
          <a:spcPct val="20000"/>
        </a:spcBef>
        <a:spcAft>
          <a:spcPct val="0"/>
        </a:spcAft>
        <a:defRPr sz="24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lr>
          <a:srgbClr val="018FB9"/>
        </a:buClr>
        <a:buSzPct val="140000"/>
        <a:buFont typeface="Police système"/>
        <a:buChar char="‣"/>
        <a:defRPr sz="2200">
          <a:solidFill>
            <a:srgbClr val="000000"/>
          </a:solidFill>
          <a:latin typeface="Arial" panose="020B0604020202020204" pitchFamily="34" charset="0"/>
          <a:ea typeface="+mn-ea"/>
          <a:cs typeface="+mn-cs"/>
        </a:defRPr>
      </a:lvl2pPr>
      <a:lvl3pPr marL="1000125" indent="-228600" algn="l" rtl="0" eaLnBrk="0" fontAlgn="base" hangingPunct="0">
        <a:spcBef>
          <a:spcPct val="20000"/>
        </a:spcBef>
        <a:spcAft>
          <a:spcPct val="0"/>
        </a:spcAft>
        <a:buClr>
          <a:srgbClr val="11AB90"/>
        </a:buClr>
        <a:buSzPct val="100000"/>
        <a:buFont typeface="Police système"/>
        <a:buChar char="▸"/>
        <a:defRPr sz="2000">
          <a:solidFill>
            <a:srgbClr val="000000"/>
          </a:solidFill>
          <a:latin typeface="Arial" panose="020B0604020202020204"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Helvetica"/>
          <a:ea typeface="+mn-ea"/>
          <a:cs typeface="+mn-cs"/>
        </a:defRPr>
      </a:lvl4pPr>
      <a:lvl5pPr marL="2057400" indent="-228600" algn="l" rtl="0" eaLnBrk="0" fontAlgn="base" hangingPunct="0">
        <a:spcBef>
          <a:spcPct val="20000"/>
        </a:spcBef>
        <a:spcAft>
          <a:spcPct val="0"/>
        </a:spcAft>
        <a:buChar char="»"/>
        <a:defRPr sz="2000">
          <a:solidFill>
            <a:schemeClr val="tx1"/>
          </a:solidFill>
          <a:latin typeface="Helvetica"/>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xmlns="" id="{988116C6-1EEC-AB49-8F6C-0D2306B519A3}"/>
              </a:ext>
            </a:extLst>
          </p:cNvPr>
          <p:cNvSpPr>
            <a:spLocks noGrp="1" noChangeArrowheads="1"/>
          </p:cNvSpPr>
          <p:nvPr>
            <p:ph type="title"/>
          </p:nvPr>
        </p:nvSpPr>
        <p:spPr bwMode="auto">
          <a:xfrm>
            <a:off x="666750" y="333375"/>
            <a:ext cx="103632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fr-FR" altLang="fr-FR" dirty="0"/>
              <a:t>Cliquez et modifiez le titre</a:t>
            </a:r>
            <a:br>
              <a:rPr lang="fr-FR" altLang="fr-FR" dirty="0"/>
            </a:br>
            <a:r>
              <a:rPr lang="fr-FR" altLang="fr-FR" dirty="0"/>
              <a:t>sur 2 lignes au besoin</a:t>
            </a:r>
          </a:p>
        </p:txBody>
      </p:sp>
      <p:sp>
        <p:nvSpPr>
          <p:cNvPr id="1028" name="Rectangle 3">
            <a:extLst>
              <a:ext uri="{FF2B5EF4-FFF2-40B4-BE49-F238E27FC236}">
                <a16:creationId xmlns:a16="http://schemas.microsoft.com/office/drawing/2014/main" xmlns="" id="{DFF316A8-DEA8-6649-ACFC-8CE1338F38CE}"/>
              </a:ext>
            </a:extLst>
          </p:cNvPr>
          <p:cNvSpPr>
            <a:spLocks noGrp="1" noChangeArrowheads="1"/>
          </p:cNvSpPr>
          <p:nvPr>
            <p:ph type="body" idx="1"/>
          </p:nvPr>
        </p:nvSpPr>
        <p:spPr bwMode="auto">
          <a:xfrm>
            <a:off x="666750" y="1562100"/>
            <a:ext cx="103632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CA" dirty="0"/>
              <a:t>Cliquez pour modifier les styles du texte du masque</a:t>
            </a:r>
          </a:p>
          <a:p>
            <a:pPr lvl="1"/>
            <a:r>
              <a:rPr lang="fr-CA" dirty="0"/>
              <a:t>Deuxième niveau</a:t>
            </a:r>
          </a:p>
          <a:p>
            <a:pPr lvl="2"/>
            <a:r>
              <a:rPr lang="fr-CA" dirty="0"/>
              <a:t>Troisième niveau</a:t>
            </a:r>
          </a:p>
        </p:txBody>
      </p:sp>
      <p:sp>
        <p:nvSpPr>
          <p:cNvPr id="1030" name="Rectangle 6">
            <a:extLst>
              <a:ext uri="{FF2B5EF4-FFF2-40B4-BE49-F238E27FC236}">
                <a16:creationId xmlns:a16="http://schemas.microsoft.com/office/drawing/2014/main" xmlns="" id="{015A9C91-5968-1B46-9629-80463EDB329F}"/>
              </a:ext>
            </a:extLst>
          </p:cNvPr>
          <p:cNvSpPr>
            <a:spLocks noGrp="1" noChangeArrowheads="1"/>
          </p:cNvSpPr>
          <p:nvPr>
            <p:ph type="sldNum" sz="quarter" idx="4"/>
          </p:nvPr>
        </p:nvSpPr>
        <p:spPr bwMode="auto">
          <a:xfrm>
            <a:off x="5764212" y="6237312"/>
            <a:ext cx="663575" cy="360040"/>
          </a:xfrm>
          <a:prstGeom prst="rect">
            <a:avLst/>
          </a:prstGeom>
          <a:noFill/>
          <a:ln>
            <a:noFill/>
          </a:ln>
        </p:spPr>
        <p:txBody>
          <a:bodyPr vert="horz" wrap="square" lIns="91440" tIns="45720" rIns="91440" bIns="45720" numCol="1" anchor="ctr" anchorCtr="0" compatLnSpc="1">
            <a:prstTxWarp prst="textNoShape">
              <a:avLst/>
            </a:prstTxWarp>
          </a:bodyPr>
          <a:lstStyle>
            <a:lvl1pPr algn="ctr">
              <a:defRPr sz="1300">
                <a:solidFill>
                  <a:srgbClr val="5F5F5F"/>
                </a:solidFill>
              </a:defRPr>
            </a:lvl1pPr>
          </a:lstStyle>
          <a:p>
            <a:pPr>
              <a:defRPr/>
            </a:pPr>
            <a:fld id="{4CCCB708-3E1D-DC46-9E93-5CDDFB22F0DB}" type="slidenum">
              <a:rPr lang="fr-FR" altLang="fr-FR"/>
              <a:pPr>
                <a:defRPr/>
              </a:pPr>
              <a:t>‹N°›</a:t>
            </a:fld>
            <a:endParaRPr lang="fr-FR" altLang="fr-FR" sz="1100" dirty="0">
              <a:solidFill>
                <a:schemeClr val="tx1"/>
              </a:solidFill>
            </a:endParaRPr>
          </a:p>
        </p:txBody>
      </p:sp>
    </p:spTree>
    <p:extLst>
      <p:ext uri="{BB962C8B-B14F-4D97-AF65-F5344CB8AC3E}">
        <p14:creationId xmlns:p14="http://schemas.microsoft.com/office/powerpoint/2010/main" val="3453390684"/>
      </p:ext>
    </p:extLst>
  </p:cSld>
  <p:clrMap bg1="lt1" tx1="dk1" bg2="lt2" tx2="dk2" accent1="accent1" accent2="accent2" accent3="accent3" accent4="accent4" accent5="accent5" accent6="accent6" hlink="hlink" folHlink="folHlink"/>
  <p:sldLayoutIdLst>
    <p:sldLayoutId id="2147483762" r:id="rId1"/>
    <p:sldLayoutId id="2147483763" r:id="rId2"/>
  </p:sldLayoutIdLst>
  <p:hf hdr="0" ftr="0" dt="0"/>
  <p:txStyles>
    <p:titleStyle>
      <a:lvl1pPr algn="l" rtl="0" eaLnBrk="0" fontAlgn="base" hangingPunct="0">
        <a:spcBef>
          <a:spcPct val="0"/>
        </a:spcBef>
        <a:spcAft>
          <a:spcPct val="0"/>
        </a:spcAft>
        <a:defRPr sz="2400" b="1">
          <a:solidFill>
            <a:srgbClr val="11AB90"/>
          </a:solidFill>
          <a:latin typeface="Arial" panose="020B0604020202020204" pitchFamily="34" charset="0"/>
          <a:ea typeface="+mj-ea"/>
          <a:cs typeface="+mj-cs"/>
        </a:defRPr>
      </a:lvl1pPr>
      <a:lvl2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2pPr>
      <a:lvl3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3pPr>
      <a:lvl4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4pPr>
      <a:lvl5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5pPr>
      <a:lvl6pPr marL="4572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6pPr>
      <a:lvl7pPr marL="9144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7pPr>
      <a:lvl8pPr marL="13716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8pPr>
      <a:lvl9pPr marL="18288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9pPr>
    </p:titleStyle>
    <p:bodyStyle>
      <a:lvl1pPr marL="342900" indent="-342900" algn="l" rtl="0" eaLnBrk="0" fontAlgn="base" hangingPunct="0">
        <a:spcBef>
          <a:spcPct val="20000"/>
        </a:spcBef>
        <a:spcAft>
          <a:spcPct val="0"/>
        </a:spcAft>
        <a:defRPr sz="24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lr>
          <a:srgbClr val="018FB9"/>
        </a:buClr>
        <a:buSzPct val="140000"/>
        <a:buFont typeface="Police système"/>
        <a:buChar char="‣"/>
        <a:defRPr sz="2200">
          <a:solidFill>
            <a:srgbClr val="000000"/>
          </a:solidFill>
          <a:latin typeface="Arial" panose="020B0604020202020204" pitchFamily="34" charset="0"/>
          <a:ea typeface="+mn-ea"/>
          <a:cs typeface="+mn-cs"/>
        </a:defRPr>
      </a:lvl2pPr>
      <a:lvl3pPr marL="1000125" indent="-228600" algn="l" rtl="0" eaLnBrk="0" fontAlgn="base" hangingPunct="0">
        <a:spcBef>
          <a:spcPct val="20000"/>
        </a:spcBef>
        <a:spcAft>
          <a:spcPct val="0"/>
        </a:spcAft>
        <a:buClr>
          <a:srgbClr val="11AB90"/>
        </a:buClr>
        <a:buSzPct val="100000"/>
        <a:buFont typeface="Police système"/>
        <a:buChar char="▸"/>
        <a:defRPr sz="2000">
          <a:solidFill>
            <a:srgbClr val="000000"/>
          </a:solidFill>
          <a:latin typeface="Arial" panose="020B0604020202020204"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Helvetica"/>
          <a:ea typeface="+mn-ea"/>
          <a:cs typeface="+mn-cs"/>
        </a:defRPr>
      </a:lvl4pPr>
      <a:lvl5pPr marL="2057400" indent="-228600" algn="l" rtl="0" eaLnBrk="0" fontAlgn="base" hangingPunct="0">
        <a:spcBef>
          <a:spcPct val="20000"/>
        </a:spcBef>
        <a:spcAft>
          <a:spcPct val="0"/>
        </a:spcAft>
        <a:buChar char="»"/>
        <a:defRPr sz="2000">
          <a:solidFill>
            <a:schemeClr val="tx1"/>
          </a:solidFill>
          <a:latin typeface="Helvetica"/>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8" r:id="rId1"/>
    <p:sldLayoutId id="2147483757" r:id="rId2"/>
    <p:sldLayoutId id="2147483764" r:id="rId3"/>
  </p:sldLayoutIdLst>
  <p:hf hdr="0" ftr="0" dt="0"/>
  <p:txStyles>
    <p:titleStyle>
      <a:lvl1pPr algn="r" rtl="0" eaLnBrk="0" fontAlgn="base" hangingPunct="0">
        <a:lnSpc>
          <a:spcPts val="2800"/>
        </a:lnSpc>
        <a:spcBef>
          <a:spcPct val="0"/>
        </a:spcBef>
        <a:spcAft>
          <a:spcPct val="0"/>
        </a:spcAft>
        <a:defRPr sz="4000" cap="all" baseline="30000">
          <a:solidFill>
            <a:schemeClr val="bg1"/>
          </a:solidFill>
          <a:latin typeface="Helvetica"/>
          <a:ea typeface="+mj-ea"/>
          <a:cs typeface="ヒラギノ角ゴ Pro W3"/>
        </a:defRPr>
      </a:lvl1pPr>
      <a:lvl2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2pPr>
      <a:lvl3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3pPr>
      <a:lvl4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4pPr>
      <a:lvl5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5pPr>
      <a:lvl6pPr marL="457200" algn="ctr" rtl="0" fontAlgn="base">
        <a:spcBef>
          <a:spcPct val="0"/>
        </a:spcBef>
        <a:spcAft>
          <a:spcPct val="0"/>
        </a:spcAft>
        <a:defRPr sz="4400">
          <a:solidFill>
            <a:schemeClr val="tx1"/>
          </a:solidFill>
          <a:latin typeface="Arial" charset="0"/>
          <a:ea typeface="ヒラギノ角ゴ Pro W3" charset="0"/>
          <a:cs typeface="ヒラギノ角ゴ Pro W3" charset="0"/>
        </a:defRPr>
      </a:lvl6pPr>
      <a:lvl7pPr marL="914400" algn="ctr" rtl="0" fontAlgn="base">
        <a:spcBef>
          <a:spcPct val="0"/>
        </a:spcBef>
        <a:spcAft>
          <a:spcPct val="0"/>
        </a:spcAft>
        <a:defRPr sz="4400">
          <a:solidFill>
            <a:schemeClr val="tx1"/>
          </a:solidFill>
          <a:latin typeface="Arial" charset="0"/>
          <a:ea typeface="ヒラギノ角ゴ Pro W3" charset="0"/>
          <a:cs typeface="ヒラギノ角ゴ Pro W3" charset="0"/>
        </a:defRPr>
      </a:lvl7pPr>
      <a:lvl8pPr marL="1371600" algn="ctr" rtl="0" fontAlgn="base">
        <a:spcBef>
          <a:spcPct val="0"/>
        </a:spcBef>
        <a:spcAft>
          <a:spcPct val="0"/>
        </a:spcAft>
        <a:defRPr sz="4400">
          <a:solidFill>
            <a:schemeClr val="tx1"/>
          </a:solidFill>
          <a:latin typeface="Arial" charset="0"/>
          <a:ea typeface="ヒラギノ角ゴ Pro W3" charset="0"/>
          <a:cs typeface="ヒラギノ角ゴ Pro W3" charset="0"/>
        </a:defRPr>
      </a:lvl8pPr>
      <a:lvl9pPr marL="1828800" algn="ctr" rtl="0" fontAlgn="base">
        <a:spcBef>
          <a:spcPct val="0"/>
        </a:spcBef>
        <a:spcAft>
          <a:spcPct val="0"/>
        </a:spcAft>
        <a:defRPr sz="4400">
          <a:solidFill>
            <a:schemeClr val="tx1"/>
          </a:solidFill>
          <a:latin typeface="Arial" charset="0"/>
          <a:ea typeface="ヒラギノ角ゴ Pro W3" charset="0"/>
          <a:cs typeface="ヒラギノ角ゴ Pro W3"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gcyr/FMT"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60.e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62.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60.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64.png"/><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66.e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67.emf"/></Relationships>
</file>

<file path=ppt/slides/_rels/slide7.xml.rels><?xml version="1.0" encoding="UTF-8" standalone="yes"?>
<Relationships xmlns="http://schemas.openxmlformats.org/package/2006/relationships"><Relationship Id="rId3" Type="http://schemas.openxmlformats.org/officeDocument/2006/relationships/hyperlink" Target="file:///\\Artemis\Fecgeo\Donnees\02_Courant\07_Outil_moyen_methode\01_Entretien_developpement\09_FMT\documentation\annotated.htm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github.com/gcyr/FMT" TargetMode="Externa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7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71.emf"/></Relationships>
</file>

<file path=ppt/slides/_rels/slide7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73.emf"/></Relationships>
</file>

<file path=ppt/slides/_rels/slide7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25FEF62-DBB7-2A48-8198-C132DC947FA7}"/>
              </a:ext>
            </a:extLst>
          </p:cNvPr>
          <p:cNvSpPr>
            <a:spLocks noGrp="1"/>
          </p:cNvSpPr>
          <p:nvPr>
            <p:ph type="ctrTitle"/>
          </p:nvPr>
        </p:nvSpPr>
        <p:spPr>
          <a:xfrm>
            <a:off x="767408" y="5085184"/>
            <a:ext cx="8424936" cy="504056"/>
          </a:xfrm>
        </p:spPr>
        <p:txBody>
          <a:bodyPr/>
          <a:lstStyle/>
          <a:p>
            <a:r>
              <a:rPr lang="fr-FR" sz="2800" dirty="0" smtClean="0">
                <a:effectLst>
                  <a:outerShdw blurRad="38100" dist="38100" dir="2700000" algn="tl">
                    <a:srgbClr val="000000">
                      <a:alpha val="43137"/>
                    </a:srgbClr>
                  </a:outerShdw>
                </a:effectLst>
              </a:rPr>
              <a:t>Bureau du forestier en chef </a:t>
            </a:r>
            <a:r>
              <a:rPr lang="fr-FR" sz="2800" dirty="0" smtClean="0"/>
              <a:t/>
            </a:r>
            <a:br>
              <a:rPr lang="fr-FR" sz="2800" dirty="0" smtClean="0"/>
            </a:br>
            <a:r>
              <a:rPr lang="fr-FR" sz="2800" dirty="0" smtClean="0"/>
              <a:t/>
            </a:r>
            <a:br>
              <a:rPr lang="fr-FR" sz="2800" dirty="0" smtClean="0"/>
            </a:br>
            <a:r>
              <a:rPr lang="fr-FR" sz="2800" dirty="0" smtClean="0">
                <a:effectLst>
                  <a:outerShdw blurRad="38100" dist="38100" dir="2700000" algn="tl">
                    <a:srgbClr val="000000">
                      <a:alpha val="43137"/>
                    </a:srgbClr>
                  </a:outerShdw>
                </a:effectLst>
              </a:rPr>
              <a:t/>
            </a:r>
            <a:br>
              <a:rPr lang="fr-FR" sz="2800" dirty="0" smtClean="0">
                <a:effectLst>
                  <a:outerShdw blurRad="38100" dist="38100" dir="2700000" algn="tl">
                    <a:srgbClr val="000000">
                      <a:alpha val="43137"/>
                    </a:srgbClr>
                  </a:outerShdw>
                </a:effectLst>
              </a:rPr>
            </a:br>
            <a:endParaRPr lang="fr-FR" sz="2400" dirty="0">
              <a:effectLst>
                <a:outerShdw blurRad="38100" dist="38100" dir="2700000" algn="tl">
                  <a:srgbClr val="000000">
                    <a:alpha val="43137"/>
                  </a:srgbClr>
                </a:outerShdw>
              </a:effectLst>
            </a:endParaRPr>
          </a:p>
        </p:txBody>
      </p:sp>
      <p:sp>
        <p:nvSpPr>
          <p:cNvPr id="6" name="ZoneTexte 5"/>
          <p:cNvSpPr txBox="1"/>
          <p:nvPr/>
        </p:nvSpPr>
        <p:spPr>
          <a:xfrm>
            <a:off x="1775520" y="1124744"/>
            <a:ext cx="9145016" cy="769441"/>
          </a:xfrm>
          <a:prstGeom prst="rect">
            <a:avLst/>
          </a:prstGeom>
          <a:noFill/>
        </p:spPr>
        <p:txBody>
          <a:bodyPr wrap="square" rtlCol="0">
            <a:spAutoFit/>
          </a:bodyPr>
          <a:lstStyle/>
          <a:p>
            <a:r>
              <a:rPr lang="fr-CA" sz="4400" b="1" dirty="0" smtClean="0">
                <a:solidFill>
                  <a:schemeClr val="bg1"/>
                </a:solidFill>
                <a:effectLst>
                  <a:outerShdw blurRad="38100" dist="38100" dir="2700000" algn="tl">
                    <a:srgbClr val="000000">
                      <a:alpha val="43137"/>
                    </a:srgbClr>
                  </a:outerShdw>
                </a:effectLst>
              </a:rPr>
              <a:t>Formation FMT</a:t>
            </a:r>
          </a:p>
        </p:txBody>
      </p:sp>
      <p:sp>
        <p:nvSpPr>
          <p:cNvPr id="7" name="ZoneTexte 6"/>
          <p:cNvSpPr txBox="1"/>
          <p:nvPr/>
        </p:nvSpPr>
        <p:spPr>
          <a:xfrm>
            <a:off x="1919536" y="2348880"/>
            <a:ext cx="7056784" cy="1077218"/>
          </a:xfrm>
          <a:prstGeom prst="rect">
            <a:avLst/>
          </a:prstGeom>
          <a:noFill/>
        </p:spPr>
        <p:txBody>
          <a:bodyPr wrap="square" rtlCol="0">
            <a:spAutoFit/>
          </a:bodyPr>
          <a:lstStyle/>
          <a:p>
            <a:r>
              <a:rPr lang="fr-CA" sz="3200" b="1" dirty="0" smtClean="0">
                <a:solidFill>
                  <a:schemeClr val="bg1"/>
                </a:solidFill>
                <a:effectLst>
                  <a:outerShdw blurRad="38100" dist="38100" dir="2700000" algn="tl">
                    <a:srgbClr val="000000">
                      <a:alpha val="43137"/>
                    </a:srgbClr>
                  </a:outerShdw>
                </a:effectLst>
              </a:rPr>
              <a:t>Introduction à l’utilisation de l’API FMT en R et Python</a:t>
            </a:r>
            <a:endParaRPr lang="fr-CA" sz="3200" dirty="0"/>
          </a:p>
        </p:txBody>
      </p:sp>
      <p:sp>
        <p:nvSpPr>
          <p:cNvPr id="9" name="ZoneTexte 8"/>
          <p:cNvSpPr txBox="1"/>
          <p:nvPr/>
        </p:nvSpPr>
        <p:spPr>
          <a:xfrm>
            <a:off x="1919536" y="4005064"/>
            <a:ext cx="7056784" cy="1200329"/>
          </a:xfrm>
          <a:prstGeom prst="rect">
            <a:avLst/>
          </a:prstGeom>
          <a:noFill/>
        </p:spPr>
        <p:txBody>
          <a:bodyPr wrap="square" rtlCol="0">
            <a:spAutoFit/>
          </a:bodyPr>
          <a:lstStyle/>
          <a:p>
            <a:r>
              <a:rPr lang="fr-CA" dirty="0" smtClean="0">
                <a:solidFill>
                  <a:schemeClr val="bg1"/>
                </a:solidFill>
                <a:effectLst>
                  <a:outerShdw blurRad="38100" dist="38100" dir="2700000" algn="tl">
                    <a:srgbClr val="000000">
                      <a:alpha val="43137"/>
                    </a:srgbClr>
                  </a:outerShdw>
                </a:effectLst>
              </a:rPr>
              <a:t>Auteur : Bruno Forest, </a:t>
            </a:r>
            <a:r>
              <a:rPr lang="fr-CA" dirty="0" err="1" smtClean="0">
                <a:solidFill>
                  <a:schemeClr val="bg1"/>
                </a:solidFill>
                <a:effectLst>
                  <a:outerShdw blurRad="38100" dist="38100" dir="2700000" algn="tl">
                    <a:srgbClr val="000000">
                      <a:alpha val="43137"/>
                    </a:srgbClr>
                  </a:outerShdw>
                </a:effectLst>
              </a:rPr>
              <a:t>ing.f</a:t>
            </a:r>
            <a:r>
              <a:rPr lang="fr-CA" dirty="0" smtClean="0">
                <a:solidFill>
                  <a:schemeClr val="bg1"/>
                </a:solidFill>
                <a:effectLst>
                  <a:outerShdw blurRad="38100" dist="38100" dir="2700000" algn="tl">
                    <a:srgbClr val="000000">
                      <a:alpha val="43137"/>
                    </a:srgbClr>
                  </a:outerShdw>
                </a:effectLst>
              </a:rPr>
              <a:t>.</a:t>
            </a:r>
          </a:p>
          <a:p>
            <a:r>
              <a:rPr lang="fr-CA" dirty="0" smtClean="0">
                <a:solidFill>
                  <a:schemeClr val="bg1"/>
                </a:solidFill>
                <a:effectLst>
                  <a:outerShdw blurRad="38100" dist="38100" dir="2700000" algn="tl">
                    <a:srgbClr val="000000">
                      <a:alpha val="43137"/>
                    </a:srgbClr>
                  </a:outerShdw>
                </a:effectLst>
              </a:rPr>
              <a:t>Collaborateur : Guillaume Cyr, </a:t>
            </a:r>
            <a:r>
              <a:rPr lang="fr-CA" dirty="0" err="1" smtClean="0">
                <a:solidFill>
                  <a:schemeClr val="bg1"/>
                </a:solidFill>
                <a:effectLst>
                  <a:outerShdw blurRad="38100" dist="38100" dir="2700000" algn="tl">
                    <a:srgbClr val="000000">
                      <a:alpha val="43137"/>
                    </a:srgbClr>
                  </a:outerShdw>
                </a:effectLst>
              </a:rPr>
              <a:t>ing.f</a:t>
            </a:r>
            <a:r>
              <a:rPr lang="fr-CA" dirty="0" smtClean="0">
                <a:solidFill>
                  <a:schemeClr val="bg1"/>
                </a:solidFill>
                <a:effectLst>
                  <a:outerShdw blurRad="38100" dist="38100" dir="2700000" algn="tl">
                    <a:srgbClr val="000000">
                      <a:alpha val="43137"/>
                    </a:srgbClr>
                  </a:outerShdw>
                </a:effectLst>
              </a:rPr>
              <a:t>.</a:t>
            </a:r>
          </a:p>
          <a:p>
            <a:r>
              <a:rPr lang="fr-CA" dirty="0" smtClean="0">
                <a:solidFill>
                  <a:schemeClr val="bg1"/>
                </a:solidFill>
                <a:effectLst>
                  <a:outerShdw blurRad="38100" dist="38100" dir="2700000" algn="tl">
                    <a:srgbClr val="000000">
                      <a:alpha val="43137"/>
                    </a:srgbClr>
                  </a:outerShdw>
                </a:effectLst>
              </a:rPr>
              <a:t>Date : 14 octobre 2021</a:t>
            </a:r>
            <a:endParaRPr lang="fr-CA"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901871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Principaux usages de FMT</a:t>
            </a:r>
            <a:endParaRPr lang="fr-CA" dirty="0"/>
          </a:p>
        </p:txBody>
      </p:sp>
      <p:sp>
        <p:nvSpPr>
          <p:cNvPr id="3" name="Espace réservé du contenu 2"/>
          <p:cNvSpPr>
            <a:spLocks noGrp="1"/>
          </p:cNvSpPr>
          <p:nvPr>
            <p:ph idx="1"/>
          </p:nvPr>
        </p:nvSpPr>
        <p:spPr>
          <a:xfrm>
            <a:off x="666737" y="1052736"/>
            <a:ext cx="10363200" cy="4824536"/>
          </a:xfrm>
        </p:spPr>
        <p:txBody>
          <a:bodyPr/>
          <a:lstStyle/>
          <a:p>
            <a:pPr marL="0">
              <a:spcAft>
                <a:spcPts val="1800"/>
              </a:spcAft>
            </a:pPr>
            <a:r>
              <a:rPr lang="fr-CA" dirty="0" smtClean="0"/>
              <a:t>FMT est composé de plusieurs </a:t>
            </a:r>
            <a:r>
              <a:rPr lang="fr-CA" i="1" dirty="0" err="1" smtClean="0"/>
              <a:t>namespaces</a:t>
            </a:r>
            <a:r>
              <a:rPr lang="fr-CA" dirty="0"/>
              <a:t> </a:t>
            </a:r>
            <a:r>
              <a:rPr lang="fr-CA" dirty="0" smtClean="0"/>
              <a:t>qui regroupe plusieurs classes. Voici les principaux </a:t>
            </a:r>
            <a:r>
              <a:rPr lang="fr-CA" i="1" dirty="0" err="1" smtClean="0"/>
              <a:t>namespaces</a:t>
            </a:r>
            <a:r>
              <a:rPr lang="fr-CA" dirty="0" smtClean="0"/>
              <a:t> dans lesquels on retrouve les classes utilisées pour manipuler et solutionner des modèles  : </a:t>
            </a:r>
          </a:p>
          <a:p>
            <a:pPr marL="400050" lvl="1">
              <a:spcAft>
                <a:spcPts val="600"/>
              </a:spcAft>
              <a:buFont typeface="Arial" panose="020B0604020202020204" pitchFamily="34" charset="0"/>
              <a:buChar char="•"/>
            </a:pPr>
            <a:r>
              <a:rPr lang="fr-CA" sz="2000" b="1" u="sng" dirty="0" err="1"/>
              <a:t>Parser</a:t>
            </a:r>
            <a:r>
              <a:rPr lang="fr-CA" sz="2000" dirty="0"/>
              <a:t> : </a:t>
            </a:r>
            <a:r>
              <a:rPr lang="fr-CA" sz="2000" dirty="0" smtClean="0"/>
              <a:t>Regroupe les classes utilisées pour la </a:t>
            </a:r>
            <a:r>
              <a:rPr lang="fr-CA" sz="2000" b="1" dirty="0" smtClean="0"/>
              <a:t>lecture/écriture</a:t>
            </a:r>
            <a:r>
              <a:rPr lang="fr-CA" sz="2000" dirty="0" smtClean="0"/>
              <a:t> et l’interprétation des fichiers nécessaire pour l’utilisation de modèles.</a:t>
            </a:r>
            <a:endParaRPr lang="fr-CA" sz="2000" dirty="0"/>
          </a:p>
          <a:p>
            <a:pPr marL="400050" lvl="1">
              <a:spcAft>
                <a:spcPts val="600"/>
              </a:spcAft>
              <a:buFont typeface="Arial" panose="020B0604020202020204" pitchFamily="34" charset="0"/>
              <a:buChar char="•"/>
            </a:pPr>
            <a:r>
              <a:rPr lang="fr-CA" sz="2000" b="1" u="sng" dirty="0" err="1"/>
              <a:t>Models</a:t>
            </a:r>
            <a:r>
              <a:rPr lang="fr-CA" sz="2000" dirty="0"/>
              <a:t> : </a:t>
            </a:r>
            <a:r>
              <a:rPr lang="fr-CA" sz="2000" dirty="0" smtClean="0"/>
              <a:t>Regroupe les classes permettant la </a:t>
            </a:r>
            <a:r>
              <a:rPr lang="fr-CA" sz="2000" b="1" dirty="0" smtClean="0"/>
              <a:t>manipulation</a:t>
            </a:r>
            <a:r>
              <a:rPr lang="fr-CA" sz="2000" dirty="0" smtClean="0"/>
              <a:t> et la </a:t>
            </a:r>
            <a:r>
              <a:rPr lang="fr-CA" sz="2000" b="1" dirty="0" smtClean="0"/>
              <a:t>résolution</a:t>
            </a:r>
            <a:r>
              <a:rPr lang="fr-CA" sz="2000" dirty="0" smtClean="0"/>
              <a:t> de </a:t>
            </a:r>
            <a:r>
              <a:rPr lang="fr-CA" sz="2000" b="1" dirty="0" smtClean="0"/>
              <a:t>modèles</a:t>
            </a:r>
            <a:r>
              <a:rPr lang="fr-CA" sz="2000" dirty="0" smtClean="0"/>
              <a:t>. </a:t>
            </a:r>
            <a:endParaRPr lang="fr-CA" sz="2000" dirty="0"/>
          </a:p>
          <a:p>
            <a:pPr marL="400050" lvl="1">
              <a:spcAft>
                <a:spcPts val="600"/>
              </a:spcAft>
              <a:buFont typeface="Arial" panose="020B0604020202020204" pitchFamily="34" charset="0"/>
              <a:buChar char="•"/>
            </a:pPr>
            <a:r>
              <a:rPr lang="fr-CA" sz="2000" b="1" u="sng" dirty="0"/>
              <a:t>Spatial</a:t>
            </a:r>
            <a:r>
              <a:rPr lang="fr-CA" sz="2000" dirty="0"/>
              <a:t> </a:t>
            </a:r>
            <a:r>
              <a:rPr lang="fr-CA" sz="2000" dirty="0" smtClean="0"/>
              <a:t>: Regroupe les classes nécessaire à la </a:t>
            </a:r>
            <a:r>
              <a:rPr lang="fr-CA" sz="2000" b="1" dirty="0" smtClean="0"/>
              <a:t>planification spatialement explicite</a:t>
            </a:r>
            <a:r>
              <a:rPr lang="fr-CA" sz="2000" dirty="0" smtClean="0"/>
              <a:t>. </a:t>
            </a:r>
          </a:p>
          <a:p>
            <a:pPr marL="400050" lvl="1">
              <a:spcAft>
                <a:spcPts val="600"/>
              </a:spcAft>
              <a:buFont typeface="Arial" panose="020B0604020202020204" pitchFamily="34" charset="0"/>
              <a:buChar char="•"/>
            </a:pPr>
            <a:r>
              <a:rPr lang="fr-CA" sz="2000" b="1" u="sng" dirty="0" err="1"/>
              <a:t>Heuristics</a:t>
            </a:r>
            <a:r>
              <a:rPr lang="fr-CA" sz="2000" dirty="0"/>
              <a:t> : </a:t>
            </a:r>
            <a:r>
              <a:rPr lang="fr-CA" sz="2000" dirty="0" smtClean="0"/>
              <a:t>Regroupe les classes utilisés pour la résolution d’</a:t>
            </a:r>
            <a:r>
              <a:rPr lang="fr-CA" sz="2000" b="1" dirty="0" smtClean="0"/>
              <a:t>heuristiques</a:t>
            </a:r>
            <a:r>
              <a:rPr lang="fr-CA" sz="2000" dirty="0" smtClean="0"/>
              <a:t> d’</a:t>
            </a:r>
            <a:r>
              <a:rPr lang="fr-CA" sz="2000" b="1" dirty="0" smtClean="0"/>
              <a:t>agrégations</a:t>
            </a:r>
            <a:r>
              <a:rPr lang="fr-CA" sz="2000" dirty="0" smtClean="0"/>
              <a:t> et de </a:t>
            </a:r>
            <a:r>
              <a:rPr lang="fr-CA" sz="2000" b="1" dirty="0" smtClean="0"/>
              <a:t>planification</a:t>
            </a:r>
            <a:r>
              <a:rPr lang="fr-CA" sz="2000" dirty="0" smtClean="0"/>
              <a:t> de </a:t>
            </a:r>
            <a:r>
              <a:rPr lang="fr-CA" sz="2000" b="1" dirty="0" smtClean="0"/>
              <a:t>bloc</a:t>
            </a:r>
            <a:r>
              <a:rPr lang="fr-CA" sz="2000" dirty="0" smtClean="0"/>
              <a:t> de </a:t>
            </a:r>
            <a:r>
              <a:rPr lang="fr-CA" sz="2000" b="1" dirty="0" smtClean="0"/>
              <a:t>récoltes</a:t>
            </a:r>
            <a:r>
              <a:rPr lang="fr-CA" sz="2000" dirty="0" smtClean="0"/>
              <a:t> (</a:t>
            </a:r>
            <a:r>
              <a:rPr lang="fr-CA" sz="2000" dirty="0" err="1" smtClean="0"/>
              <a:t>BFECopt</a:t>
            </a:r>
            <a:r>
              <a:rPr lang="fr-CA" sz="2000" dirty="0" smtClean="0"/>
              <a:t>). </a:t>
            </a:r>
          </a:p>
          <a:p>
            <a:pPr marL="400050" lvl="1">
              <a:spcAft>
                <a:spcPts val="600"/>
              </a:spcAft>
              <a:buFont typeface="Arial" panose="020B0604020202020204" pitchFamily="34" charset="0"/>
              <a:buChar char="•"/>
            </a:pPr>
            <a:r>
              <a:rPr lang="fr-CA" sz="2000" b="1" u="sng" dirty="0" smtClean="0"/>
              <a:t>Version</a:t>
            </a:r>
            <a:r>
              <a:rPr lang="fr-CA" sz="2000" dirty="0" smtClean="0"/>
              <a:t> : Contient les informations et caractéristiques avec lesquelles FMT a été construit.</a:t>
            </a:r>
          </a:p>
          <a:p>
            <a:pPr marL="0"/>
            <a:r>
              <a:rPr lang="fr-CA" dirty="0" smtClean="0"/>
              <a:t/>
            </a:r>
            <a:br>
              <a:rPr lang="fr-CA" dirty="0" smtClean="0"/>
            </a:br>
            <a:endParaRPr lang="fr-CA" dirty="0" smtClean="0"/>
          </a:p>
          <a:p>
            <a:pPr marL="0"/>
            <a:endParaRPr lang="fr-CA" sz="1800" i="1" dirty="0" smtClean="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10</a:t>
            </a:fld>
            <a:endParaRPr lang="fr-FR" altLang="fr-FR" sz="1100" dirty="0">
              <a:solidFill>
                <a:schemeClr val="tx1"/>
              </a:solidFill>
            </a:endParaRPr>
          </a:p>
        </p:txBody>
      </p:sp>
    </p:spTree>
    <p:extLst>
      <p:ext uri="{BB962C8B-B14F-4D97-AF65-F5344CB8AC3E}">
        <p14:creationId xmlns:p14="http://schemas.microsoft.com/office/powerpoint/2010/main" val="2390842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Avant toute chose, FMT un interpréteur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11</a:t>
            </a:fld>
            <a:endParaRPr lang="fr-FR" altLang="fr-FR" sz="1100" dirty="0">
              <a:solidFill>
                <a:schemeClr val="tx1"/>
              </a:solidFill>
            </a:endParaRPr>
          </a:p>
        </p:txBody>
      </p:sp>
      <p:sp>
        <p:nvSpPr>
          <p:cNvPr id="7" name="Espace réservé du contenu 6"/>
          <p:cNvSpPr>
            <a:spLocks noGrp="1"/>
          </p:cNvSpPr>
          <p:nvPr>
            <p:ph idx="1"/>
          </p:nvPr>
        </p:nvSpPr>
        <p:spPr>
          <a:xfrm>
            <a:off x="666737" y="1052736"/>
            <a:ext cx="10363200" cy="4680520"/>
          </a:xfrm>
        </p:spPr>
        <p:txBody>
          <a:bodyPr/>
          <a:lstStyle/>
          <a:p>
            <a:r>
              <a:rPr lang="fr-CA" dirty="0" smtClean="0"/>
              <a:t>Le </a:t>
            </a:r>
            <a:r>
              <a:rPr lang="fr-CA" i="1" dirty="0" err="1" smtClean="0"/>
              <a:t>namespace</a:t>
            </a:r>
            <a:r>
              <a:rPr lang="fr-CA" dirty="0" smtClean="0"/>
              <a:t> </a:t>
            </a:r>
            <a:r>
              <a:rPr lang="fr-CA" dirty="0" err="1" smtClean="0"/>
              <a:t>Parser</a:t>
            </a:r>
            <a:r>
              <a:rPr lang="fr-CA" dirty="0" smtClean="0"/>
              <a:t> contient deux classes importantes pour l’interprétation de modèles : </a:t>
            </a:r>
          </a:p>
          <a:p>
            <a:endParaRPr lang="fr-CA" sz="2000" dirty="0" smtClean="0"/>
          </a:p>
          <a:p>
            <a:r>
              <a:rPr lang="fr-CA" b="1" dirty="0" smtClean="0"/>
              <a:t>	</a:t>
            </a:r>
            <a:r>
              <a:rPr lang="fr-CA" sz="2200" b="1" dirty="0" err="1" smtClean="0"/>
              <a:t>FMTareaparser</a:t>
            </a:r>
            <a:r>
              <a:rPr lang="fr-CA" sz="2200" b="1" dirty="0" smtClean="0"/>
              <a:t> </a:t>
            </a:r>
            <a:r>
              <a:rPr lang="fr-CA" sz="2200" b="1" dirty="0"/>
              <a:t>:</a:t>
            </a:r>
            <a:r>
              <a:rPr lang="fr-CA" b="1" dirty="0"/>
              <a:t> </a:t>
            </a:r>
            <a:r>
              <a:rPr lang="fr-CA" sz="2000" dirty="0" smtClean="0"/>
              <a:t>Permet la </a:t>
            </a:r>
            <a:r>
              <a:rPr lang="fr-CA" sz="2000" b="1" dirty="0" smtClean="0"/>
              <a:t>lecture/écriture</a:t>
            </a:r>
            <a:r>
              <a:rPr lang="fr-CA" sz="2000" dirty="0" smtClean="0"/>
              <a:t> de fichiers </a:t>
            </a:r>
            <a:r>
              <a:rPr lang="fr-CA" sz="2000" b="1" dirty="0" smtClean="0"/>
              <a:t>matriciels</a:t>
            </a:r>
            <a:r>
              <a:rPr lang="fr-CA" sz="2000" dirty="0" smtClean="0"/>
              <a:t> et </a:t>
            </a:r>
            <a:r>
              <a:rPr lang="fr-CA" sz="2000" b="1" dirty="0" smtClean="0"/>
              <a:t>vectoriels</a:t>
            </a:r>
            <a:r>
              <a:rPr lang="fr-CA" sz="2000" dirty="0" smtClean="0"/>
              <a:t> utilisés pour les </a:t>
            </a:r>
            <a:r>
              <a:rPr lang="fr-CA" sz="2000" b="1" dirty="0" smtClean="0"/>
              <a:t>opérations</a:t>
            </a:r>
            <a:r>
              <a:rPr lang="fr-CA" sz="2000" dirty="0" smtClean="0"/>
              <a:t> </a:t>
            </a:r>
            <a:r>
              <a:rPr lang="fr-CA" sz="2000" b="1" dirty="0" smtClean="0"/>
              <a:t>spatiales</a:t>
            </a:r>
            <a:r>
              <a:rPr lang="fr-CA" sz="2000" dirty="0" smtClean="0"/>
              <a:t> de FMT. Certaines fonctions permettent aussi la transformation entre le format vectoriel et matriciel. </a:t>
            </a:r>
            <a:endParaRPr lang="fr-CA" sz="2000" b="1" dirty="0"/>
          </a:p>
          <a:p>
            <a:r>
              <a:rPr lang="fr-CA" sz="2800" dirty="0" smtClean="0"/>
              <a:t/>
            </a:r>
            <a:br>
              <a:rPr lang="fr-CA" sz="2800" dirty="0" smtClean="0"/>
            </a:br>
            <a:r>
              <a:rPr lang="fr-CA" sz="2200" b="1" dirty="0" err="1" smtClean="0"/>
              <a:t>FMTmodelparser</a:t>
            </a:r>
            <a:r>
              <a:rPr lang="fr-CA" sz="2200" b="1" dirty="0" smtClean="0"/>
              <a:t> : </a:t>
            </a:r>
            <a:r>
              <a:rPr lang="fr-CA" sz="2000" dirty="0" smtClean="0"/>
              <a:t>Permet la </a:t>
            </a:r>
            <a:r>
              <a:rPr lang="fr-CA" sz="2000" b="1" dirty="0" smtClean="0"/>
              <a:t>lecture </a:t>
            </a:r>
            <a:r>
              <a:rPr lang="fr-CA" sz="2000" dirty="0" smtClean="0"/>
              <a:t>d’un modèle à l’aide de la fonction </a:t>
            </a:r>
            <a:r>
              <a:rPr lang="fr-CA" sz="2000" b="1" i="1" dirty="0" err="1" smtClean="0"/>
              <a:t>readproject</a:t>
            </a:r>
            <a:r>
              <a:rPr lang="fr-CA" sz="2000" b="1" i="1" dirty="0" smtClean="0"/>
              <a:t>()</a:t>
            </a:r>
            <a:r>
              <a:rPr lang="fr-CA" sz="2000" dirty="0" smtClean="0"/>
              <a:t> et </a:t>
            </a:r>
            <a:r>
              <a:rPr lang="fr-CA" sz="2000" b="1" dirty="0" smtClean="0"/>
              <a:t>l’écriture </a:t>
            </a:r>
            <a:r>
              <a:rPr lang="fr-CA" sz="2000" dirty="0" smtClean="0"/>
              <a:t>d’un modèle après manipulation avec la fonction </a:t>
            </a:r>
            <a:r>
              <a:rPr lang="fr-CA" sz="2000" b="1" i="1" dirty="0" err="1" smtClean="0"/>
              <a:t>write</a:t>
            </a:r>
            <a:r>
              <a:rPr lang="fr-CA" sz="2000" b="1" i="1" dirty="0" smtClean="0"/>
              <a:t>()</a:t>
            </a:r>
            <a:r>
              <a:rPr lang="fr-CA" sz="2000" dirty="0" smtClean="0"/>
              <a:t>. Cette classe utilise plusieurs autres classes permettant l’interprétation de fichiers WS pour retourner à l’utilisateur un modèle utilisable. </a:t>
            </a:r>
          </a:p>
          <a:p>
            <a:endParaRPr lang="fr-CA" sz="2000" dirty="0"/>
          </a:p>
          <a:p>
            <a:r>
              <a:rPr lang="fr-CA" sz="2000" dirty="0" smtClean="0"/>
              <a:t>	</a:t>
            </a:r>
            <a:endParaRPr lang="fr-CA" sz="2000" b="1" dirty="0" smtClean="0"/>
          </a:p>
        </p:txBody>
      </p:sp>
    </p:spTree>
    <p:extLst>
      <p:ext uri="{BB962C8B-B14F-4D97-AF65-F5344CB8AC3E}">
        <p14:creationId xmlns:p14="http://schemas.microsoft.com/office/powerpoint/2010/main" val="40944193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FMTmodel</a:t>
            </a:r>
            <a:r>
              <a:rPr lang="fr-CA" dirty="0" smtClean="0">
                <a:effectLst>
                  <a:outerShdw blurRad="38100" dist="38100" dir="2700000" algn="tl">
                    <a:srgbClr val="000000">
                      <a:alpha val="43137"/>
                    </a:srgbClr>
                  </a:outerShdw>
                </a:effectLst>
                <a:cs typeface="Arial" panose="020B0604020202020204" pitchFamily="34" charset="0"/>
              </a:rPr>
              <a:t> : un </a:t>
            </a:r>
            <a:r>
              <a:rPr lang="fr-CA" dirty="0">
                <a:effectLst>
                  <a:outerShdw blurRad="38100" dist="38100" dir="2700000" algn="tl">
                    <a:srgbClr val="000000">
                      <a:alpha val="43137"/>
                    </a:srgbClr>
                  </a:outerShdw>
                </a:effectLst>
                <a:cs typeface="Arial" panose="020B0604020202020204" pitchFamily="34" charset="0"/>
              </a:rPr>
              <a:t>modèle pour les gouverner tous</a:t>
            </a:r>
          </a:p>
        </p:txBody>
      </p:sp>
      <p:pic>
        <p:nvPicPr>
          <p:cNvPr id="5" name="Espace réservé du contenu 4"/>
          <p:cNvPicPr>
            <a:picLocks noGrp="1" noChangeAspect="1"/>
          </p:cNvPicPr>
          <p:nvPr>
            <p:ph idx="1"/>
          </p:nvPr>
        </p:nvPicPr>
        <p:blipFill>
          <a:blip r:embed="rId3"/>
          <a:stretch>
            <a:fillRect/>
          </a:stretch>
        </p:blipFill>
        <p:spPr>
          <a:xfrm>
            <a:off x="2761557" y="1891042"/>
            <a:ext cx="6668883" cy="3888085"/>
          </a:xfrm>
          <a:prstGeom prst="rect">
            <a:avLst/>
          </a:prstGeom>
        </p:spPr>
      </p:pic>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12</a:t>
            </a:fld>
            <a:endParaRPr lang="fr-FR" altLang="fr-FR" sz="1100" dirty="0">
              <a:solidFill>
                <a:schemeClr val="tx1"/>
              </a:solidFill>
            </a:endParaRPr>
          </a:p>
        </p:txBody>
      </p:sp>
      <p:sp>
        <p:nvSpPr>
          <p:cNvPr id="6" name="Rectangle 5"/>
          <p:cNvSpPr/>
          <p:nvPr/>
        </p:nvSpPr>
        <p:spPr>
          <a:xfrm>
            <a:off x="669176" y="1028908"/>
            <a:ext cx="10363200" cy="830997"/>
          </a:xfrm>
          <a:prstGeom prst="rect">
            <a:avLst/>
          </a:prstGeom>
        </p:spPr>
        <p:txBody>
          <a:bodyPr wrap="square">
            <a:spAutoFit/>
          </a:bodyPr>
          <a:lstStyle/>
          <a:p>
            <a:pPr>
              <a:spcBef>
                <a:spcPts val="0"/>
              </a:spcBef>
              <a:spcAft>
                <a:spcPts val="1200"/>
              </a:spcAft>
            </a:pPr>
            <a:r>
              <a:rPr lang="fr-CA" dirty="0" smtClean="0"/>
              <a:t>La classe </a:t>
            </a:r>
            <a:r>
              <a:rPr lang="fr-CA" dirty="0" err="1" smtClean="0"/>
              <a:t>FMTmodel</a:t>
            </a:r>
            <a:r>
              <a:rPr lang="fr-CA" dirty="0" smtClean="0"/>
              <a:t> est à la base de FMT. Elle contient </a:t>
            </a:r>
            <a:r>
              <a:rPr lang="fr-CA" dirty="0"/>
              <a:t>les informations provenant de l’interprétation des fichiers WS. </a:t>
            </a:r>
          </a:p>
        </p:txBody>
      </p:sp>
    </p:spTree>
    <p:extLst>
      <p:ext uri="{BB962C8B-B14F-4D97-AF65-F5344CB8AC3E}">
        <p14:creationId xmlns:p14="http://schemas.microsoft.com/office/powerpoint/2010/main" val="19739309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FMTmodel</a:t>
            </a:r>
            <a:r>
              <a:rPr lang="fr-CA" dirty="0" smtClean="0">
                <a:effectLst>
                  <a:outerShdw blurRad="38100" dist="38100" dir="2700000" algn="tl">
                    <a:srgbClr val="000000">
                      <a:alpha val="43137"/>
                    </a:srgbClr>
                  </a:outerShdw>
                </a:effectLst>
                <a:cs typeface="Arial" panose="020B0604020202020204" pitchFamily="34" charset="0"/>
              </a:rPr>
              <a:t> : un </a:t>
            </a:r>
            <a:r>
              <a:rPr lang="fr-CA" dirty="0">
                <a:effectLst>
                  <a:outerShdw blurRad="38100" dist="38100" dir="2700000" algn="tl">
                    <a:srgbClr val="000000">
                      <a:alpha val="43137"/>
                    </a:srgbClr>
                  </a:outerShdw>
                </a:effectLst>
                <a:cs typeface="Arial" panose="020B0604020202020204" pitchFamily="34" charset="0"/>
              </a:rPr>
              <a:t>modèle pour les gouverner tous</a:t>
            </a: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13</a:t>
            </a:fld>
            <a:endParaRPr lang="fr-FR" altLang="fr-FR" sz="1100" dirty="0">
              <a:solidFill>
                <a:schemeClr val="tx1"/>
              </a:solidFill>
            </a:endParaRPr>
          </a:p>
        </p:txBody>
      </p:sp>
      <p:sp>
        <p:nvSpPr>
          <p:cNvPr id="6" name="Rectangle 5"/>
          <p:cNvSpPr/>
          <p:nvPr/>
        </p:nvSpPr>
        <p:spPr>
          <a:xfrm>
            <a:off x="669176" y="1028908"/>
            <a:ext cx="10363200" cy="830997"/>
          </a:xfrm>
          <a:prstGeom prst="rect">
            <a:avLst/>
          </a:prstGeom>
        </p:spPr>
        <p:txBody>
          <a:bodyPr wrap="square">
            <a:spAutoFit/>
          </a:bodyPr>
          <a:lstStyle/>
          <a:p>
            <a:pPr marL="342900" indent="-342900">
              <a:spcBef>
                <a:spcPct val="20000"/>
              </a:spcBef>
            </a:pPr>
            <a:r>
              <a:rPr lang="fr-CA" dirty="0" smtClean="0">
                <a:ea typeface="+mn-ea"/>
                <a:cs typeface="+mn-cs"/>
              </a:rPr>
              <a:t>Les </a:t>
            </a:r>
            <a:r>
              <a:rPr lang="fr-CA" dirty="0">
                <a:ea typeface="+mn-ea"/>
                <a:cs typeface="+mn-cs"/>
              </a:rPr>
              <a:t>attributs de la classes </a:t>
            </a:r>
            <a:r>
              <a:rPr lang="fr-CA" dirty="0" smtClean="0">
                <a:ea typeface="+mn-ea"/>
                <a:cs typeface="+mn-cs"/>
              </a:rPr>
              <a:t>étant protégés</a:t>
            </a:r>
            <a:r>
              <a:rPr lang="fr-CA" dirty="0">
                <a:ea typeface="+mn-ea"/>
                <a:cs typeface="+mn-cs"/>
              </a:rPr>
              <a:t>, voici les principaux </a:t>
            </a:r>
            <a:r>
              <a:rPr lang="fr-CA" i="1" dirty="0" smtClean="0">
                <a:ea typeface="+mn-ea"/>
                <a:cs typeface="+mn-cs"/>
              </a:rPr>
              <a:t>getter </a:t>
            </a:r>
            <a:r>
              <a:rPr lang="fr-CA" dirty="0" smtClean="0">
                <a:ea typeface="+mn-ea"/>
                <a:cs typeface="+mn-cs"/>
              </a:rPr>
              <a:t>pour interroger le modèle : </a:t>
            </a:r>
            <a:endParaRPr lang="fr-CA" dirty="0">
              <a:ea typeface="+mn-ea"/>
              <a:cs typeface="+mn-cs"/>
            </a:endParaRPr>
          </a:p>
        </p:txBody>
      </p:sp>
      <p:pic>
        <p:nvPicPr>
          <p:cNvPr id="7" name="Espace réservé du contenu 6"/>
          <p:cNvPicPr>
            <a:picLocks noGrp="1" noChangeAspect="1"/>
          </p:cNvPicPr>
          <p:nvPr>
            <p:ph idx="1"/>
          </p:nvPr>
        </p:nvPicPr>
        <p:blipFill>
          <a:blip r:embed="rId3"/>
          <a:stretch>
            <a:fillRect/>
          </a:stretch>
        </p:blipFill>
        <p:spPr>
          <a:xfrm>
            <a:off x="3287688" y="2136558"/>
            <a:ext cx="5248275" cy="2362200"/>
          </a:xfrm>
          <a:prstGeom prst="rect">
            <a:avLst/>
          </a:prstGeom>
        </p:spPr>
      </p:pic>
      <p:pic>
        <p:nvPicPr>
          <p:cNvPr id="8" name="Image 7"/>
          <p:cNvPicPr>
            <a:picLocks noChangeAspect="1"/>
          </p:cNvPicPr>
          <p:nvPr/>
        </p:nvPicPr>
        <p:blipFill>
          <a:blip r:embed="rId4"/>
          <a:stretch>
            <a:fillRect/>
          </a:stretch>
        </p:blipFill>
        <p:spPr>
          <a:xfrm>
            <a:off x="2220888" y="4477849"/>
            <a:ext cx="6315075" cy="285750"/>
          </a:xfrm>
          <a:prstGeom prst="rect">
            <a:avLst/>
          </a:prstGeom>
        </p:spPr>
      </p:pic>
      <p:pic>
        <p:nvPicPr>
          <p:cNvPr id="9" name="Image 8"/>
          <p:cNvPicPr>
            <a:picLocks noChangeAspect="1"/>
          </p:cNvPicPr>
          <p:nvPr/>
        </p:nvPicPr>
        <p:blipFill>
          <a:blip r:embed="rId5"/>
          <a:stretch>
            <a:fillRect/>
          </a:stretch>
        </p:blipFill>
        <p:spPr>
          <a:xfrm>
            <a:off x="2478063" y="4763599"/>
            <a:ext cx="6057900" cy="323850"/>
          </a:xfrm>
          <a:prstGeom prst="rect">
            <a:avLst/>
          </a:prstGeom>
        </p:spPr>
      </p:pic>
    </p:spTree>
    <p:extLst>
      <p:ext uri="{BB962C8B-B14F-4D97-AF65-F5344CB8AC3E}">
        <p14:creationId xmlns:p14="http://schemas.microsoft.com/office/powerpoint/2010/main" val="17820140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FMTmodel</a:t>
            </a:r>
            <a:r>
              <a:rPr lang="fr-CA" dirty="0" smtClean="0">
                <a:effectLst>
                  <a:outerShdw blurRad="38100" dist="38100" dir="2700000" algn="tl">
                    <a:srgbClr val="000000">
                      <a:alpha val="43137"/>
                    </a:srgbClr>
                  </a:outerShdw>
                </a:effectLst>
                <a:cs typeface="Arial" panose="020B0604020202020204" pitchFamily="34" charset="0"/>
              </a:rPr>
              <a:t> : un </a:t>
            </a:r>
            <a:r>
              <a:rPr lang="fr-CA" dirty="0">
                <a:effectLst>
                  <a:outerShdw blurRad="38100" dist="38100" dir="2700000" algn="tl">
                    <a:srgbClr val="000000">
                      <a:alpha val="43137"/>
                    </a:srgbClr>
                  </a:outerShdw>
                </a:effectLst>
                <a:cs typeface="Arial" panose="020B0604020202020204" pitchFamily="34" charset="0"/>
              </a:rPr>
              <a:t>modèle pour les gouverner tous</a:t>
            </a: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14</a:t>
            </a:fld>
            <a:endParaRPr lang="fr-FR" altLang="fr-FR" sz="1100" dirty="0">
              <a:solidFill>
                <a:schemeClr val="tx1"/>
              </a:solidFill>
            </a:endParaRPr>
          </a:p>
        </p:txBody>
      </p:sp>
      <p:sp>
        <p:nvSpPr>
          <p:cNvPr id="10" name="Espace réservé du contenu 9"/>
          <p:cNvSpPr>
            <a:spLocks noGrp="1"/>
          </p:cNvSpPr>
          <p:nvPr>
            <p:ph idx="1"/>
          </p:nvPr>
        </p:nvSpPr>
        <p:spPr/>
        <p:txBody>
          <a:bodyPr/>
          <a:lstStyle/>
          <a:p>
            <a:r>
              <a:rPr lang="fr-CA" dirty="0"/>
              <a:t>Il est aussi possible pour l’utilisateur de modifier le modèle à l’aide de </a:t>
            </a:r>
            <a:r>
              <a:rPr lang="fr-CA" i="1" dirty="0"/>
              <a:t>setter</a:t>
            </a:r>
            <a:r>
              <a:rPr lang="fr-CA" dirty="0"/>
              <a:t> : </a:t>
            </a:r>
          </a:p>
          <a:p>
            <a:endParaRPr lang="fr-CA" dirty="0"/>
          </a:p>
        </p:txBody>
      </p:sp>
      <p:pic>
        <p:nvPicPr>
          <p:cNvPr id="11" name="Image 10"/>
          <p:cNvPicPr>
            <a:picLocks noChangeAspect="1"/>
          </p:cNvPicPr>
          <p:nvPr/>
        </p:nvPicPr>
        <p:blipFill>
          <a:blip r:embed="rId3"/>
          <a:stretch>
            <a:fillRect/>
          </a:stretch>
        </p:blipFill>
        <p:spPr>
          <a:xfrm>
            <a:off x="2567608" y="2252886"/>
            <a:ext cx="6096000" cy="2533650"/>
          </a:xfrm>
          <a:prstGeom prst="rect">
            <a:avLst/>
          </a:prstGeom>
        </p:spPr>
      </p:pic>
    </p:spTree>
    <p:extLst>
      <p:ext uri="{BB962C8B-B14F-4D97-AF65-F5344CB8AC3E}">
        <p14:creationId xmlns:p14="http://schemas.microsoft.com/office/powerpoint/2010/main" val="20843496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Lecture d’un modèle (R)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15</a:t>
            </a:fld>
            <a:endParaRPr lang="fr-FR" altLang="fr-FR" sz="1100" dirty="0">
              <a:solidFill>
                <a:schemeClr val="tx1"/>
              </a:solidFill>
            </a:endParaRPr>
          </a:p>
        </p:txBody>
      </p:sp>
      <p:pic>
        <p:nvPicPr>
          <p:cNvPr id="5" name="Espace réservé du contenu 4"/>
          <p:cNvPicPr>
            <a:picLocks noGrp="1" noChangeAspect="1"/>
          </p:cNvPicPr>
          <p:nvPr>
            <p:ph idx="1"/>
          </p:nvPr>
        </p:nvPicPr>
        <p:blipFill>
          <a:blip r:embed="rId3"/>
          <a:stretch>
            <a:fillRect/>
          </a:stretch>
        </p:blipFill>
        <p:spPr>
          <a:xfrm>
            <a:off x="636903" y="1556792"/>
            <a:ext cx="9610725" cy="1943100"/>
          </a:xfrm>
          <a:prstGeom prst="rect">
            <a:avLst/>
          </a:prstGeom>
        </p:spPr>
      </p:pic>
      <p:pic>
        <p:nvPicPr>
          <p:cNvPr id="6" name="Image 5"/>
          <p:cNvPicPr>
            <a:picLocks noChangeAspect="1"/>
          </p:cNvPicPr>
          <p:nvPr/>
        </p:nvPicPr>
        <p:blipFill>
          <a:blip r:embed="rId4"/>
          <a:stretch>
            <a:fillRect/>
          </a:stretch>
        </p:blipFill>
        <p:spPr>
          <a:xfrm>
            <a:off x="636903" y="4198380"/>
            <a:ext cx="5772150" cy="1162050"/>
          </a:xfrm>
          <a:prstGeom prst="rect">
            <a:avLst/>
          </a:prstGeom>
        </p:spPr>
      </p:pic>
      <p:sp>
        <p:nvSpPr>
          <p:cNvPr id="8" name="ZoneTexte 7"/>
          <p:cNvSpPr txBox="1"/>
          <p:nvPr/>
        </p:nvSpPr>
        <p:spPr>
          <a:xfrm>
            <a:off x="636903" y="1095127"/>
            <a:ext cx="1176925" cy="461665"/>
          </a:xfrm>
          <a:prstGeom prst="rect">
            <a:avLst/>
          </a:prstGeom>
          <a:noFill/>
        </p:spPr>
        <p:txBody>
          <a:bodyPr wrap="none" rtlCol="0">
            <a:spAutoFit/>
          </a:bodyPr>
          <a:lstStyle/>
          <a:p>
            <a:r>
              <a:rPr lang="fr-CA" dirty="0" smtClean="0"/>
              <a:t>Code : </a:t>
            </a:r>
            <a:endParaRPr lang="fr-CA" dirty="0"/>
          </a:p>
        </p:txBody>
      </p:sp>
      <p:sp>
        <p:nvSpPr>
          <p:cNvPr id="9" name="ZoneTexte 8"/>
          <p:cNvSpPr txBox="1"/>
          <p:nvPr/>
        </p:nvSpPr>
        <p:spPr>
          <a:xfrm>
            <a:off x="611173" y="3758307"/>
            <a:ext cx="1244251" cy="461665"/>
          </a:xfrm>
          <a:prstGeom prst="rect">
            <a:avLst/>
          </a:prstGeom>
          <a:noFill/>
        </p:spPr>
        <p:txBody>
          <a:bodyPr wrap="none" rtlCol="0">
            <a:spAutoFit/>
          </a:bodyPr>
          <a:lstStyle/>
          <a:p>
            <a:r>
              <a:rPr lang="fr-CA" dirty="0" smtClean="0"/>
              <a:t>Sortie : </a:t>
            </a:r>
            <a:endParaRPr lang="fr-CA" dirty="0"/>
          </a:p>
        </p:txBody>
      </p:sp>
    </p:spTree>
    <p:extLst>
      <p:ext uri="{BB962C8B-B14F-4D97-AF65-F5344CB8AC3E}">
        <p14:creationId xmlns:p14="http://schemas.microsoft.com/office/powerpoint/2010/main" val="27588564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Lecture d’un modèle (Python)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16</a:t>
            </a:fld>
            <a:endParaRPr lang="fr-FR" altLang="fr-FR" sz="1100" dirty="0">
              <a:solidFill>
                <a:schemeClr val="tx1"/>
              </a:solidFill>
            </a:endParaRPr>
          </a:p>
        </p:txBody>
      </p:sp>
      <p:sp>
        <p:nvSpPr>
          <p:cNvPr id="8" name="ZoneTexte 7"/>
          <p:cNvSpPr txBox="1"/>
          <p:nvPr/>
        </p:nvSpPr>
        <p:spPr>
          <a:xfrm>
            <a:off x="636903" y="1095127"/>
            <a:ext cx="1176925" cy="461665"/>
          </a:xfrm>
          <a:prstGeom prst="rect">
            <a:avLst/>
          </a:prstGeom>
          <a:noFill/>
        </p:spPr>
        <p:txBody>
          <a:bodyPr wrap="none" rtlCol="0">
            <a:spAutoFit/>
          </a:bodyPr>
          <a:lstStyle/>
          <a:p>
            <a:r>
              <a:rPr lang="fr-CA" dirty="0" smtClean="0"/>
              <a:t>Code : </a:t>
            </a:r>
            <a:endParaRPr lang="fr-CA" dirty="0"/>
          </a:p>
        </p:txBody>
      </p:sp>
      <p:sp>
        <p:nvSpPr>
          <p:cNvPr id="9" name="ZoneTexte 8"/>
          <p:cNvSpPr txBox="1"/>
          <p:nvPr/>
        </p:nvSpPr>
        <p:spPr>
          <a:xfrm>
            <a:off x="699629" y="4214858"/>
            <a:ext cx="1244251" cy="461665"/>
          </a:xfrm>
          <a:prstGeom prst="rect">
            <a:avLst/>
          </a:prstGeom>
          <a:noFill/>
        </p:spPr>
        <p:txBody>
          <a:bodyPr wrap="none" rtlCol="0">
            <a:spAutoFit/>
          </a:bodyPr>
          <a:lstStyle/>
          <a:p>
            <a:r>
              <a:rPr lang="fr-CA" dirty="0" smtClean="0"/>
              <a:t>Sortie : </a:t>
            </a:r>
            <a:endParaRPr lang="fr-CA" dirty="0"/>
          </a:p>
        </p:txBody>
      </p:sp>
      <p:pic>
        <p:nvPicPr>
          <p:cNvPr id="11" name="Espace réservé du contenu 10"/>
          <p:cNvPicPr>
            <a:picLocks noGrp="1" noChangeAspect="1"/>
          </p:cNvPicPr>
          <p:nvPr>
            <p:ph idx="1"/>
          </p:nvPr>
        </p:nvPicPr>
        <p:blipFill>
          <a:blip r:embed="rId3"/>
          <a:stretch>
            <a:fillRect/>
          </a:stretch>
        </p:blipFill>
        <p:spPr>
          <a:xfrm>
            <a:off x="694301" y="1556792"/>
            <a:ext cx="8277225" cy="2676525"/>
          </a:xfrm>
          <a:prstGeom prst="rect">
            <a:avLst/>
          </a:prstGeom>
        </p:spPr>
      </p:pic>
      <p:pic>
        <p:nvPicPr>
          <p:cNvPr id="12" name="Image 11"/>
          <p:cNvPicPr>
            <a:picLocks noChangeAspect="1"/>
          </p:cNvPicPr>
          <p:nvPr/>
        </p:nvPicPr>
        <p:blipFill>
          <a:blip r:embed="rId4"/>
          <a:stretch>
            <a:fillRect/>
          </a:stretch>
        </p:blipFill>
        <p:spPr>
          <a:xfrm>
            <a:off x="719504" y="4694982"/>
            <a:ext cx="4381500" cy="1285875"/>
          </a:xfrm>
          <a:prstGeom prst="rect">
            <a:avLst/>
          </a:prstGeom>
        </p:spPr>
      </p:pic>
    </p:spTree>
    <p:extLst>
      <p:ext uri="{BB962C8B-B14F-4D97-AF65-F5344CB8AC3E}">
        <p14:creationId xmlns:p14="http://schemas.microsoft.com/office/powerpoint/2010/main" val="2340264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effectLst>
                  <a:outerShdw blurRad="38100" dist="38100" dir="2700000" algn="tl">
                    <a:srgbClr val="000000">
                      <a:alpha val="43137"/>
                    </a:srgbClr>
                  </a:outerShdw>
                </a:effectLst>
                <a:cs typeface="Arial" panose="020B0604020202020204" pitchFamily="34" charset="0"/>
              </a:rPr>
              <a:t>Concrètement </a:t>
            </a: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17</a:t>
            </a:fld>
            <a:endParaRPr lang="fr-FR" altLang="fr-FR" sz="1100" dirty="0">
              <a:solidFill>
                <a:schemeClr val="tx1"/>
              </a:solidFill>
            </a:endParaRPr>
          </a:p>
        </p:txBody>
      </p:sp>
      <p:pic>
        <p:nvPicPr>
          <p:cNvPr id="5" name="Image 4"/>
          <p:cNvPicPr>
            <a:picLocks noChangeAspect="1"/>
          </p:cNvPicPr>
          <p:nvPr/>
        </p:nvPicPr>
        <p:blipFill>
          <a:blip r:embed="rId3"/>
          <a:stretch>
            <a:fillRect/>
          </a:stretch>
        </p:blipFill>
        <p:spPr>
          <a:xfrm>
            <a:off x="407368" y="1556792"/>
            <a:ext cx="6120680" cy="3621489"/>
          </a:xfrm>
          <a:prstGeom prst="rect">
            <a:avLst/>
          </a:prstGeom>
        </p:spPr>
      </p:pic>
      <p:cxnSp>
        <p:nvCxnSpPr>
          <p:cNvPr id="7" name="Connecteur droit avec flèche 6"/>
          <p:cNvCxnSpPr>
            <a:endCxn id="8" idx="1"/>
          </p:cNvCxnSpPr>
          <p:nvPr/>
        </p:nvCxnSpPr>
        <p:spPr bwMode="auto">
          <a:xfrm>
            <a:off x="5222545" y="3155585"/>
            <a:ext cx="244827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6" name="Groupe 5"/>
          <p:cNvGrpSpPr/>
          <p:nvPr/>
        </p:nvGrpSpPr>
        <p:grpSpPr>
          <a:xfrm>
            <a:off x="7670817" y="2693920"/>
            <a:ext cx="3647152" cy="1384995"/>
            <a:chOff x="7382785" y="2693920"/>
            <a:chExt cx="3647152" cy="1384995"/>
          </a:xfrm>
        </p:grpSpPr>
        <p:sp>
          <p:nvSpPr>
            <p:cNvPr id="8" name="Rectangle 7"/>
            <p:cNvSpPr/>
            <p:nvPr/>
          </p:nvSpPr>
          <p:spPr>
            <a:xfrm>
              <a:off x="7382785" y="2693920"/>
              <a:ext cx="3647152" cy="923330"/>
            </a:xfrm>
            <a:prstGeom prst="rect">
              <a:avLst/>
            </a:prstGeom>
            <a:noFill/>
          </p:spPr>
          <p:txBody>
            <a:bodyPr wrap="none" lIns="91440" tIns="45720" rIns="91440" bIns="45720">
              <a:spAutoFit/>
            </a:bodyPr>
            <a:lstStyle/>
            <a:p>
              <a:pPr algn="ctr"/>
              <a:r>
                <a:rPr lang="fr-FR"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FMTmodel</a:t>
              </a:r>
              <a:endParaRPr lang="fr-FR"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ZoneTexte 2"/>
            <p:cNvSpPr txBox="1"/>
            <p:nvPr/>
          </p:nvSpPr>
          <p:spPr>
            <a:xfrm>
              <a:off x="7460530" y="3617250"/>
              <a:ext cx="3491661" cy="461665"/>
            </a:xfrm>
            <a:prstGeom prst="rect">
              <a:avLst/>
            </a:prstGeom>
            <a:noFill/>
          </p:spPr>
          <p:txBody>
            <a:bodyPr wrap="none" rtlCol="0">
              <a:spAutoFit/>
            </a:bodyPr>
            <a:lstStyle/>
            <a:p>
              <a:r>
                <a:rPr lang="fr-CA" dirty="0" smtClean="0"/>
                <a:t>*Selon le scénario voulu</a:t>
              </a:r>
              <a:endParaRPr lang="fr-CA" dirty="0"/>
            </a:p>
          </p:txBody>
        </p:sp>
      </p:grpSp>
    </p:spTree>
    <p:extLst>
      <p:ext uri="{BB962C8B-B14F-4D97-AF65-F5344CB8AC3E}">
        <p14:creationId xmlns:p14="http://schemas.microsoft.com/office/powerpoint/2010/main" val="1553326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Namespace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Core</a:t>
            </a:r>
            <a:r>
              <a:rPr lang="fr-CA" dirty="0" smtClean="0">
                <a:effectLst>
                  <a:outerShdw blurRad="38100" dist="38100" dir="2700000" algn="tl">
                    <a:srgbClr val="000000">
                      <a:alpha val="43137"/>
                    </a:srgbClr>
                  </a:outerShdw>
                </a:effectLst>
                <a:cs typeface="Arial" panose="020B0604020202020204" pitchFamily="34" charset="0"/>
              </a:rPr>
              <a:t>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9" name="Espace réservé du contenu 8"/>
          <p:cNvSpPr>
            <a:spLocks noGrp="1"/>
          </p:cNvSpPr>
          <p:nvPr>
            <p:ph idx="1"/>
          </p:nvPr>
        </p:nvSpPr>
        <p:spPr/>
        <p:txBody>
          <a:bodyPr/>
          <a:lstStyle/>
          <a:p>
            <a:r>
              <a:rPr lang="fr-CA" sz="2000" dirty="0" smtClean="0"/>
              <a:t>Ce </a:t>
            </a:r>
            <a:r>
              <a:rPr lang="fr-CA" sz="2000" i="1" dirty="0" err="1" smtClean="0"/>
              <a:t>namespace</a:t>
            </a:r>
            <a:r>
              <a:rPr lang="fr-CA" sz="2000" dirty="0" smtClean="0"/>
              <a:t> contient tous les éléments que FMT utilise en </a:t>
            </a:r>
            <a:r>
              <a:rPr lang="fr-CA" sz="2000" b="1" dirty="0" smtClean="0"/>
              <a:t>dessous du</a:t>
            </a:r>
            <a:r>
              <a:rPr lang="fr-CA" sz="2000" dirty="0" smtClean="0"/>
              <a:t> </a:t>
            </a:r>
            <a:r>
              <a:rPr lang="fr-CA" sz="2000" b="1" dirty="0" smtClean="0"/>
              <a:t>capot</a:t>
            </a:r>
            <a:r>
              <a:rPr lang="fr-CA" sz="2000" dirty="0" smtClean="0"/>
              <a:t> pour faire </a:t>
            </a:r>
            <a:r>
              <a:rPr lang="fr-CA" sz="2000" b="1" dirty="0" smtClean="0"/>
              <a:t>fonctionner</a:t>
            </a:r>
            <a:r>
              <a:rPr lang="fr-CA" sz="2000" dirty="0" smtClean="0"/>
              <a:t> les </a:t>
            </a:r>
            <a:r>
              <a:rPr lang="fr-CA" sz="2000" b="1" dirty="0" smtClean="0"/>
              <a:t>modèles</a:t>
            </a:r>
            <a:r>
              <a:rPr lang="fr-CA" sz="2000" dirty="0" smtClean="0"/>
              <a:t>. </a:t>
            </a:r>
          </a:p>
          <a:p>
            <a:r>
              <a:rPr lang="fr-CA" sz="2000" dirty="0" smtClean="0"/>
              <a:t>On retrouve des classes représentants les </a:t>
            </a:r>
            <a:r>
              <a:rPr lang="fr-CA" sz="2000" b="1" dirty="0" smtClean="0"/>
              <a:t>éléments </a:t>
            </a:r>
            <a:r>
              <a:rPr lang="fr-CA" sz="2000" dirty="0" smtClean="0"/>
              <a:t>que l’on retrouve dans un </a:t>
            </a:r>
            <a:r>
              <a:rPr lang="fr-CA" sz="2000" b="1" dirty="0" smtClean="0"/>
              <a:t>modèle WS </a:t>
            </a:r>
            <a:r>
              <a:rPr lang="fr-CA" sz="2000" dirty="0" smtClean="0"/>
              <a:t>et plusieurs autres classes. Par exemple : </a:t>
            </a:r>
          </a:p>
          <a:p>
            <a:endParaRPr lang="fr-CA" sz="2000" dirty="0" smtClean="0"/>
          </a:p>
          <a:p>
            <a:pPr lvl="1">
              <a:buFont typeface="Arial" panose="020B0604020202020204" pitchFamily="34" charset="0"/>
              <a:buChar char="•"/>
            </a:pPr>
            <a:r>
              <a:rPr lang="fr-CA" sz="1800" dirty="0" err="1" smtClean="0"/>
              <a:t>FMTaction</a:t>
            </a:r>
            <a:r>
              <a:rPr lang="fr-CA" sz="1800" dirty="0" smtClean="0"/>
              <a:t> =&gt; L’équivalent d’une action</a:t>
            </a:r>
          </a:p>
          <a:p>
            <a:pPr lvl="1">
              <a:buFont typeface="Arial" panose="020B0604020202020204" pitchFamily="34" charset="0"/>
              <a:buChar char="•"/>
            </a:pPr>
            <a:r>
              <a:rPr lang="fr-CA" sz="1800" dirty="0" err="1" smtClean="0"/>
              <a:t>FMTtransition</a:t>
            </a:r>
            <a:r>
              <a:rPr lang="fr-CA" sz="1800" dirty="0" smtClean="0"/>
              <a:t> =&gt; L’équivalent d’une transition</a:t>
            </a:r>
          </a:p>
          <a:p>
            <a:pPr lvl="1">
              <a:buFont typeface="Arial" panose="020B0604020202020204" pitchFamily="34" charset="0"/>
              <a:buChar char="•"/>
            </a:pPr>
            <a:r>
              <a:rPr lang="fr-CA" sz="1800" dirty="0" err="1" smtClean="0"/>
              <a:t>FMTyields</a:t>
            </a:r>
            <a:r>
              <a:rPr lang="fr-CA" sz="1800" dirty="0" smtClean="0"/>
              <a:t> =&gt; L’équivalent de la section </a:t>
            </a:r>
            <a:r>
              <a:rPr lang="fr-CA" sz="1800" dirty="0" err="1" smtClean="0"/>
              <a:t>yields</a:t>
            </a:r>
            <a:r>
              <a:rPr lang="fr-CA" sz="1800" dirty="0" smtClean="0"/>
              <a:t> </a:t>
            </a:r>
          </a:p>
          <a:p>
            <a:pPr lvl="1">
              <a:buFont typeface="Arial" panose="020B0604020202020204" pitchFamily="34" charset="0"/>
              <a:buChar char="•"/>
            </a:pPr>
            <a:r>
              <a:rPr lang="fr-CA" sz="1800" dirty="0" err="1" smtClean="0"/>
              <a:t>FMToutputs</a:t>
            </a:r>
            <a:r>
              <a:rPr lang="fr-CA" sz="1800" dirty="0" smtClean="0"/>
              <a:t> =&gt; L’équivalent d’un output </a:t>
            </a:r>
          </a:p>
          <a:p>
            <a:pPr lvl="1">
              <a:buFont typeface="Arial" panose="020B0604020202020204" pitchFamily="34" charset="0"/>
              <a:buChar char="•"/>
            </a:pPr>
            <a:r>
              <a:rPr lang="fr-CA" sz="1800" dirty="0" err="1" smtClean="0"/>
              <a:t>FMTconstraints</a:t>
            </a:r>
            <a:r>
              <a:rPr lang="fr-CA" sz="1800" dirty="0" smtClean="0"/>
              <a:t> =&gt; L’équivalent d’une contrainte dans la section </a:t>
            </a:r>
            <a:r>
              <a:rPr lang="fr-CA" sz="1800" dirty="0" err="1" smtClean="0"/>
              <a:t>optimize</a:t>
            </a:r>
            <a:r>
              <a:rPr lang="fr-CA" sz="1800" dirty="0" smtClean="0"/>
              <a:t> y compris l’objectif.</a:t>
            </a:r>
          </a:p>
          <a:p>
            <a:pPr marL="0" indent="0"/>
            <a:endParaRPr lang="fr-CA" sz="1800" dirty="0" smtClean="0"/>
          </a:p>
          <a:p>
            <a:pPr marL="0" indent="0"/>
            <a:r>
              <a:rPr lang="fr-CA" sz="1800" dirty="0" smtClean="0"/>
              <a:t>Sauf exception, la majorité de ces classes on des fonctions publiques permettant d’interroger l’élément quand à son nom et sa représentation sous format string.</a:t>
            </a:r>
          </a:p>
          <a:p>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18</a:t>
            </a:fld>
            <a:endParaRPr lang="fr-FR" altLang="fr-FR" sz="1100" dirty="0">
              <a:solidFill>
                <a:schemeClr val="tx1"/>
              </a:solidFill>
            </a:endParaRPr>
          </a:p>
        </p:txBody>
      </p:sp>
    </p:spTree>
    <p:extLst>
      <p:ext uri="{BB962C8B-B14F-4D97-AF65-F5344CB8AC3E}">
        <p14:creationId xmlns:p14="http://schemas.microsoft.com/office/powerpoint/2010/main" val="758072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Namespace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Core</a:t>
            </a:r>
            <a:r>
              <a:rPr lang="fr-CA" dirty="0" smtClean="0">
                <a:effectLst>
                  <a:outerShdw blurRad="38100" dist="38100" dir="2700000" algn="tl">
                    <a:srgbClr val="000000">
                      <a:alpha val="43137"/>
                    </a:srgbClr>
                  </a:outerShdw>
                </a:effectLst>
                <a:cs typeface="Arial" panose="020B0604020202020204" pitchFamily="34" charset="0"/>
              </a:rPr>
              <a:t> : </a:t>
            </a:r>
            <a:r>
              <a:rPr lang="fr-CA" dirty="0" err="1" smtClean="0">
                <a:effectLst>
                  <a:outerShdw blurRad="38100" dist="38100" dir="2700000" algn="tl">
                    <a:srgbClr val="000000">
                      <a:alpha val="43137"/>
                    </a:srgbClr>
                  </a:outerShdw>
                </a:effectLst>
                <a:cs typeface="Arial" panose="020B0604020202020204" pitchFamily="34" charset="0"/>
              </a:rPr>
              <a:t>FMTaction</a:t>
            </a:r>
            <a:r>
              <a:rPr lang="fr-CA" dirty="0" smtClean="0">
                <a:effectLst>
                  <a:outerShdw blurRad="38100" dist="38100" dir="2700000" algn="tl">
                    <a:srgbClr val="000000">
                      <a:alpha val="43137"/>
                    </a:srgbClr>
                  </a:outerShdw>
                </a:effectLst>
                <a:cs typeface="Arial" panose="020B0604020202020204" pitchFamily="34" charset="0"/>
              </a:rPr>
              <a:t> (exemple)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19</a:t>
            </a:fld>
            <a:endParaRPr lang="fr-FR" altLang="fr-FR" sz="1100" dirty="0">
              <a:solidFill>
                <a:schemeClr val="tx1"/>
              </a:solidFill>
            </a:endParaRPr>
          </a:p>
        </p:txBody>
      </p:sp>
      <p:pic>
        <p:nvPicPr>
          <p:cNvPr id="5" name="Espace réservé du contenu 4"/>
          <p:cNvPicPr>
            <a:picLocks noGrp="1" noChangeAspect="1"/>
          </p:cNvPicPr>
          <p:nvPr>
            <p:ph idx="1"/>
          </p:nvPr>
        </p:nvPicPr>
        <p:blipFill>
          <a:blip r:embed="rId3"/>
          <a:stretch>
            <a:fillRect/>
          </a:stretch>
        </p:blipFill>
        <p:spPr>
          <a:xfrm>
            <a:off x="5165723" y="2365831"/>
            <a:ext cx="2524125" cy="333375"/>
          </a:xfrm>
          <a:prstGeom prst="rect">
            <a:avLst/>
          </a:prstGeom>
        </p:spPr>
      </p:pic>
      <p:pic>
        <p:nvPicPr>
          <p:cNvPr id="6" name="Image 5"/>
          <p:cNvPicPr>
            <a:picLocks noChangeAspect="1"/>
          </p:cNvPicPr>
          <p:nvPr/>
        </p:nvPicPr>
        <p:blipFill>
          <a:blip r:embed="rId4"/>
          <a:stretch>
            <a:fillRect/>
          </a:stretch>
        </p:blipFill>
        <p:spPr>
          <a:xfrm>
            <a:off x="5213349" y="4025782"/>
            <a:ext cx="2428875" cy="333375"/>
          </a:xfrm>
          <a:prstGeom prst="rect">
            <a:avLst/>
          </a:prstGeom>
        </p:spPr>
      </p:pic>
      <p:sp>
        <p:nvSpPr>
          <p:cNvPr id="7" name="ZoneTexte 6"/>
          <p:cNvSpPr txBox="1"/>
          <p:nvPr/>
        </p:nvSpPr>
        <p:spPr>
          <a:xfrm>
            <a:off x="4151784" y="1680753"/>
            <a:ext cx="3749744" cy="369332"/>
          </a:xfrm>
          <a:prstGeom prst="rect">
            <a:avLst/>
          </a:prstGeom>
          <a:noFill/>
        </p:spPr>
        <p:txBody>
          <a:bodyPr wrap="none" rtlCol="0">
            <a:spAutoFit/>
          </a:bodyPr>
          <a:lstStyle/>
          <a:p>
            <a:r>
              <a:rPr lang="fr-CA" sz="1800" dirty="0" smtClean="0"/>
              <a:t>Pour connaître le nom de l’action : </a:t>
            </a:r>
            <a:endParaRPr lang="fr-CA" sz="1800" dirty="0"/>
          </a:p>
        </p:txBody>
      </p:sp>
      <p:sp>
        <p:nvSpPr>
          <p:cNvPr id="10" name="ZoneTexte 9"/>
          <p:cNvSpPr txBox="1"/>
          <p:nvPr/>
        </p:nvSpPr>
        <p:spPr>
          <a:xfrm>
            <a:off x="4010012" y="3502546"/>
            <a:ext cx="7994496" cy="369332"/>
          </a:xfrm>
          <a:prstGeom prst="rect">
            <a:avLst/>
          </a:prstGeom>
          <a:noFill/>
        </p:spPr>
        <p:txBody>
          <a:bodyPr wrap="none" rtlCol="0">
            <a:spAutoFit/>
          </a:bodyPr>
          <a:lstStyle/>
          <a:p>
            <a:r>
              <a:rPr lang="fr-CA" sz="1800" dirty="0" smtClean="0"/>
              <a:t>Pour avoir la représentation string de l’action comme elle est écrit dans WS: </a:t>
            </a:r>
            <a:endParaRPr lang="fr-CA" sz="1800" dirty="0"/>
          </a:p>
        </p:txBody>
      </p:sp>
      <p:pic>
        <p:nvPicPr>
          <p:cNvPr id="3" name="Image 2"/>
          <p:cNvPicPr>
            <a:picLocks noChangeAspect="1"/>
          </p:cNvPicPr>
          <p:nvPr/>
        </p:nvPicPr>
        <p:blipFill rotWithShape="1">
          <a:blip r:embed="rId5"/>
          <a:srcRect l="75155" t="30307" b="21585"/>
          <a:stretch/>
        </p:blipFill>
        <p:spPr>
          <a:xfrm>
            <a:off x="1209565" y="1475173"/>
            <a:ext cx="2257617" cy="1512168"/>
          </a:xfrm>
          <a:prstGeom prst="rect">
            <a:avLst/>
          </a:prstGeom>
        </p:spPr>
      </p:pic>
      <p:pic>
        <p:nvPicPr>
          <p:cNvPr id="9" name="Image 8"/>
          <p:cNvPicPr>
            <a:picLocks noChangeAspect="1"/>
          </p:cNvPicPr>
          <p:nvPr/>
        </p:nvPicPr>
        <p:blipFill>
          <a:blip r:embed="rId6"/>
          <a:stretch>
            <a:fillRect/>
          </a:stretch>
        </p:blipFill>
        <p:spPr>
          <a:xfrm>
            <a:off x="666737" y="1188305"/>
            <a:ext cx="3343275" cy="400050"/>
          </a:xfrm>
          <a:prstGeom prst="rect">
            <a:avLst/>
          </a:prstGeom>
        </p:spPr>
      </p:pic>
    </p:spTree>
    <p:extLst>
      <p:ext uri="{BB962C8B-B14F-4D97-AF65-F5344CB8AC3E}">
        <p14:creationId xmlns:p14="http://schemas.microsoft.com/office/powerpoint/2010/main" val="3415988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xmlns="" id="{05835939-2EA3-4640-85C1-B6BD53CED2B4}"/>
              </a:ext>
            </a:extLst>
          </p:cNvPr>
          <p:cNvSpPr>
            <a:spLocks noGrp="1"/>
          </p:cNvSpPr>
          <p:nvPr>
            <p:ph type="title"/>
          </p:nvPr>
        </p:nvSpPr>
        <p:spPr>
          <a:xfrm>
            <a:off x="1127448" y="3645024"/>
            <a:ext cx="10009113" cy="1080120"/>
          </a:xfrm>
        </p:spPr>
        <p:txBody>
          <a:bodyPr>
            <a:normAutofit fontScale="90000"/>
          </a:bodyPr>
          <a:lstStyle/>
          <a:p>
            <a:r>
              <a:rPr lang="fr-FR" dirty="0" smtClean="0"/>
              <a:t/>
            </a:r>
            <a:br>
              <a:rPr lang="fr-FR" dirty="0" smtClean="0"/>
            </a:br>
            <a:r>
              <a:rPr lang="fr-FR" sz="3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FMT – Un outil de planification forestière</a:t>
            </a:r>
            <a:r>
              <a:rPr lang="fr-FR" sz="3600" dirty="0" smtClean="0"/>
              <a:t/>
            </a:r>
            <a:br>
              <a:rPr lang="fr-FR" sz="3600" dirty="0" smtClean="0"/>
            </a:br>
            <a:endParaRPr lang="fr-FR" sz="3600" dirty="0"/>
          </a:p>
        </p:txBody>
      </p:sp>
    </p:spTree>
    <p:extLst>
      <p:ext uri="{BB962C8B-B14F-4D97-AF65-F5344CB8AC3E}">
        <p14:creationId xmlns:p14="http://schemas.microsoft.com/office/powerpoint/2010/main" val="34507956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Namespace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Core</a:t>
            </a:r>
            <a:r>
              <a:rPr lang="fr-CA" dirty="0" smtClean="0">
                <a:effectLst>
                  <a:outerShdw blurRad="38100" dist="38100" dir="2700000" algn="tl">
                    <a:srgbClr val="000000">
                      <a:alpha val="43137"/>
                    </a:srgbClr>
                  </a:outerShdw>
                </a:effectLst>
                <a:cs typeface="Arial" panose="020B0604020202020204" pitchFamily="34" charset="0"/>
              </a:rPr>
              <a:t> : Exemple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20</a:t>
            </a:fld>
            <a:endParaRPr lang="fr-FR" altLang="fr-FR" sz="1100" dirty="0">
              <a:solidFill>
                <a:schemeClr val="tx1"/>
              </a:solidFill>
            </a:endParaRPr>
          </a:p>
        </p:txBody>
      </p:sp>
      <p:pic>
        <p:nvPicPr>
          <p:cNvPr id="10" name="Espace réservé du contenu 9"/>
          <p:cNvPicPr>
            <a:picLocks noGrp="1" noChangeAspect="1"/>
          </p:cNvPicPr>
          <p:nvPr>
            <p:ph idx="1"/>
          </p:nvPr>
        </p:nvPicPr>
        <p:blipFill>
          <a:blip r:embed="rId3"/>
          <a:stretch>
            <a:fillRect/>
          </a:stretch>
        </p:blipFill>
        <p:spPr>
          <a:xfrm>
            <a:off x="119336" y="1340768"/>
            <a:ext cx="7391400" cy="3524250"/>
          </a:xfrm>
          <a:prstGeom prst="rect">
            <a:avLst/>
          </a:prstGeom>
        </p:spPr>
      </p:pic>
      <p:pic>
        <p:nvPicPr>
          <p:cNvPr id="11" name="Image 10"/>
          <p:cNvPicPr>
            <a:picLocks noChangeAspect="1"/>
          </p:cNvPicPr>
          <p:nvPr/>
        </p:nvPicPr>
        <p:blipFill>
          <a:blip r:embed="rId4"/>
          <a:stretch>
            <a:fillRect/>
          </a:stretch>
        </p:blipFill>
        <p:spPr>
          <a:xfrm>
            <a:off x="6672064" y="2420888"/>
            <a:ext cx="5390305" cy="4282827"/>
          </a:xfrm>
          <a:prstGeom prst="rect">
            <a:avLst/>
          </a:prstGeom>
        </p:spPr>
      </p:pic>
      <p:sp>
        <p:nvSpPr>
          <p:cNvPr id="12" name="ZoneTexte 11"/>
          <p:cNvSpPr txBox="1"/>
          <p:nvPr/>
        </p:nvSpPr>
        <p:spPr>
          <a:xfrm>
            <a:off x="119336" y="912070"/>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7510736" y="1975755"/>
            <a:ext cx="1244251" cy="461665"/>
          </a:xfrm>
          <a:prstGeom prst="rect">
            <a:avLst/>
          </a:prstGeom>
          <a:noFill/>
        </p:spPr>
        <p:txBody>
          <a:bodyPr wrap="none" rtlCol="0">
            <a:spAutoFit/>
          </a:bodyPr>
          <a:lstStyle/>
          <a:p>
            <a:r>
              <a:rPr lang="fr-CA" dirty="0" smtClean="0"/>
              <a:t>Sortie : </a:t>
            </a:r>
            <a:endParaRPr lang="fr-CA" dirty="0"/>
          </a:p>
        </p:txBody>
      </p:sp>
    </p:spTree>
    <p:extLst>
      <p:ext uri="{BB962C8B-B14F-4D97-AF65-F5344CB8AC3E}">
        <p14:creationId xmlns:p14="http://schemas.microsoft.com/office/powerpoint/2010/main" val="183482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Namespace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Core</a:t>
            </a:r>
            <a:r>
              <a:rPr lang="fr-CA" dirty="0" smtClean="0">
                <a:effectLst>
                  <a:outerShdw blurRad="38100" dist="38100" dir="2700000" algn="tl">
                    <a:srgbClr val="000000">
                      <a:alpha val="43137"/>
                    </a:srgbClr>
                  </a:outerShdw>
                </a:effectLst>
                <a:cs typeface="Arial" panose="020B0604020202020204" pitchFamily="34" charset="0"/>
              </a:rPr>
              <a:t> : Exemple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21</a:t>
            </a:fld>
            <a:endParaRPr lang="fr-FR" altLang="fr-FR" sz="1100" dirty="0">
              <a:solidFill>
                <a:schemeClr val="tx1"/>
              </a:solidFill>
            </a:endParaRPr>
          </a:p>
        </p:txBody>
      </p:sp>
      <p:pic>
        <p:nvPicPr>
          <p:cNvPr id="5" name="Espace réservé du contenu 4"/>
          <p:cNvPicPr>
            <a:picLocks noGrp="1" noChangeAspect="1"/>
          </p:cNvPicPr>
          <p:nvPr>
            <p:ph idx="1"/>
          </p:nvPr>
        </p:nvPicPr>
        <p:blipFill>
          <a:blip r:embed="rId3"/>
          <a:stretch>
            <a:fillRect/>
          </a:stretch>
        </p:blipFill>
        <p:spPr>
          <a:xfrm>
            <a:off x="119336" y="1247775"/>
            <a:ext cx="7072233" cy="3651728"/>
          </a:xfrm>
          <a:prstGeom prst="rect">
            <a:avLst/>
          </a:prstGeom>
        </p:spPr>
      </p:pic>
      <p:pic>
        <p:nvPicPr>
          <p:cNvPr id="6" name="Image 5"/>
          <p:cNvPicPr>
            <a:picLocks noChangeAspect="1"/>
          </p:cNvPicPr>
          <p:nvPr/>
        </p:nvPicPr>
        <p:blipFill>
          <a:blip r:embed="rId4"/>
          <a:stretch>
            <a:fillRect/>
          </a:stretch>
        </p:blipFill>
        <p:spPr>
          <a:xfrm>
            <a:off x="6888088" y="1247775"/>
            <a:ext cx="5048250" cy="5610225"/>
          </a:xfrm>
          <a:prstGeom prst="rect">
            <a:avLst/>
          </a:prstGeom>
        </p:spPr>
      </p:pic>
      <p:sp>
        <p:nvSpPr>
          <p:cNvPr id="8" name="ZoneTexte 7"/>
          <p:cNvSpPr txBox="1"/>
          <p:nvPr/>
        </p:nvSpPr>
        <p:spPr>
          <a:xfrm>
            <a:off x="14140" y="824630"/>
            <a:ext cx="1176925" cy="461665"/>
          </a:xfrm>
          <a:prstGeom prst="rect">
            <a:avLst/>
          </a:prstGeom>
          <a:noFill/>
        </p:spPr>
        <p:txBody>
          <a:bodyPr wrap="none" rtlCol="0">
            <a:spAutoFit/>
          </a:bodyPr>
          <a:lstStyle/>
          <a:p>
            <a:r>
              <a:rPr lang="fr-CA" dirty="0" smtClean="0"/>
              <a:t>Code : </a:t>
            </a:r>
            <a:endParaRPr lang="fr-CA" dirty="0"/>
          </a:p>
        </p:txBody>
      </p:sp>
      <p:sp>
        <p:nvSpPr>
          <p:cNvPr id="10" name="ZoneTexte 9"/>
          <p:cNvSpPr txBox="1"/>
          <p:nvPr/>
        </p:nvSpPr>
        <p:spPr>
          <a:xfrm>
            <a:off x="6888088" y="824629"/>
            <a:ext cx="1244251" cy="461665"/>
          </a:xfrm>
          <a:prstGeom prst="rect">
            <a:avLst/>
          </a:prstGeom>
          <a:noFill/>
        </p:spPr>
        <p:txBody>
          <a:bodyPr wrap="none" rtlCol="0">
            <a:spAutoFit/>
          </a:bodyPr>
          <a:lstStyle/>
          <a:p>
            <a:r>
              <a:rPr lang="fr-CA" dirty="0" smtClean="0"/>
              <a:t>Sortie : </a:t>
            </a:r>
            <a:endParaRPr lang="fr-CA" dirty="0"/>
          </a:p>
        </p:txBody>
      </p:sp>
    </p:spTree>
    <p:extLst>
      <p:ext uri="{BB962C8B-B14F-4D97-AF65-F5344CB8AC3E}">
        <p14:creationId xmlns:p14="http://schemas.microsoft.com/office/powerpoint/2010/main" val="114489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Namespace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Core</a:t>
            </a:r>
            <a:r>
              <a:rPr lang="fr-CA" dirty="0" smtClean="0">
                <a:effectLst>
                  <a:outerShdw blurRad="38100" dist="38100" dir="2700000" algn="tl">
                    <a:srgbClr val="000000">
                      <a:alpha val="43137"/>
                    </a:srgbClr>
                  </a:outerShdw>
                </a:effectLst>
                <a:cs typeface="Arial" panose="020B0604020202020204" pitchFamily="34" charset="0"/>
              </a:rPr>
              <a:t> : Exemple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22</a:t>
            </a:fld>
            <a:endParaRPr lang="fr-FR" altLang="fr-FR" sz="1100" dirty="0">
              <a:solidFill>
                <a:schemeClr val="tx1"/>
              </a:solidFill>
            </a:endParaRPr>
          </a:p>
        </p:txBody>
      </p:sp>
      <p:pic>
        <p:nvPicPr>
          <p:cNvPr id="7" name="Espace réservé du contenu 6"/>
          <p:cNvPicPr>
            <a:picLocks noGrp="1" noChangeAspect="1"/>
          </p:cNvPicPr>
          <p:nvPr>
            <p:ph idx="1"/>
          </p:nvPr>
        </p:nvPicPr>
        <p:blipFill>
          <a:blip r:embed="rId3"/>
          <a:stretch>
            <a:fillRect/>
          </a:stretch>
        </p:blipFill>
        <p:spPr>
          <a:xfrm>
            <a:off x="666750" y="1142429"/>
            <a:ext cx="10363200" cy="3553968"/>
          </a:xfrm>
          <a:prstGeom prst="rect">
            <a:avLst/>
          </a:prstGeom>
        </p:spPr>
      </p:pic>
      <p:pic>
        <p:nvPicPr>
          <p:cNvPr id="9" name="Image 8"/>
          <p:cNvPicPr>
            <a:picLocks noChangeAspect="1"/>
          </p:cNvPicPr>
          <p:nvPr/>
        </p:nvPicPr>
        <p:blipFill>
          <a:blip r:embed="rId4"/>
          <a:stretch>
            <a:fillRect/>
          </a:stretch>
        </p:blipFill>
        <p:spPr>
          <a:xfrm>
            <a:off x="6427787" y="632408"/>
            <a:ext cx="5047926" cy="5608806"/>
          </a:xfrm>
          <a:prstGeom prst="rect">
            <a:avLst/>
          </a:prstGeom>
        </p:spPr>
      </p:pic>
    </p:spTree>
    <p:extLst>
      <p:ext uri="{BB962C8B-B14F-4D97-AF65-F5344CB8AC3E}">
        <p14:creationId xmlns:p14="http://schemas.microsoft.com/office/powerpoint/2010/main" val="126367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Spécificité de FMT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23</a:t>
            </a:fld>
            <a:endParaRPr lang="fr-FR" altLang="fr-FR" sz="1100" dirty="0">
              <a:solidFill>
                <a:schemeClr val="tx1"/>
              </a:solidFill>
            </a:endParaRPr>
          </a:p>
        </p:txBody>
      </p:sp>
      <p:sp>
        <p:nvSpPr>
          <p:cNvPr id="3" name="Espace réservé du contenu 2"/>
          <p:cNvSpPr>
            <a:spLocks noGrp="1"/>
          </p:cNvSpPr>
          <p:nvPr>
            <p:ph idx="1"/>
          </p:nvPr>
        </p:nvSpPr>
        <p:spPr/>
        <p:txBody>
          <a:bodyPr/>
          <a:lstStyle/>
          <a:p>
            <a:pPr>
              <a:buFont typeface="Arial" panose="020B0604020202020204" pitchFamily="34" charset="0"/>
              <a:buChar char="•"/>
            </a:pPr>
            <a:r>
              <a:rPr lang="fr-CA" dirty="0" smtClean="0"/>
              <a:t>Sensible à la casse</a:t>
            </a:r>
          </a:p>
          <a:p>
            <a:pPr lvl="1">
              <a:buFont typeface="Arial" panose="020B0604020202020204" pitchFamily="34" charset="0"/>
              <a:buChar char="•"/>
            </a:pPr>
            <a:r>
              <a:rPr lang="fr-CA" dirty="0" smtClean="0"/>
              <a:t>Les informations lu par FMT sont automatique transformé en majuscule pour uniformiser. </a:t>
            </a:r>
          </a:p>
          <a:p>
            <a:pPr lvl="1">
              <a:buFont typeface="Arial" panose="020B0604020202020204" pitchFamily="34" charset="0"/>
              <a:buChar char="•"/>
            </a:pPr>
            <a:endParaRPr lang="fr-CA" dirty="0"/>
          </a:p>
          <a:p>
            <a:pPr lvl="1">
              <a:buFont typeface="Arial" panose="020B0604020202020204" pitchFamily="34" charset="0"/>
              <a:buChar char="•"/>
            </a:pPr>
            <a:r>
              <a:rPr lang="fr-CA" b="1" dirty="0" smtClean="0"/>
              <a:t>Si vous voulez comparer les nom d’éléments de FMT avec un string assurez vous qu’il soit en majuscule</a:t>
            </a:r>
            <a:r>
              <a:rPr lang="fr-CA" dirty="0" smtClean="0"/>
              <a:t>.</a:t>
            </a:r>
          </a:p>
        </p:txBody>
      </p:sp>
    </p:spTree>
    <p:extLst>
      <p:ext uri="{BB962C8B-B14F-4D97-AF65-F5344CB8AC3E}">
        <p14:creationId xmlns:p14="http://schemas.microsoft.com/office/powerpoint/2010/main" val="2369509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effectLst>
                  <a:outerShdw blurRad="38100" dist="38100" dir="2700000" algn="tl">
                    <a:srgbClr val="000000">
                      <a:alpha val="43137"/>
                    </a:srgbClr>
                  </a:outerShdw>
                </a:effectLst>
                <a:cs typeface="Arial" panose="020B0604020202020204" pitchFamily="34" charset="0"/>
              </a:rPr>
              <a:t>FMTmodel</a:t>
            </a:r>
            <a:r>
              <a:rPr lang="fr-CA" dirty="0">
                <a:effectLst>
                  <a:outerShdw blurRad="38100" dist="38100" dir="2700000" algn="tl">
                    <a:srgbClr val="000000">
                      <a:alpha val="43137"/>
                    </a:srgbClr>
                  </a:outerShdw>
                </a:effectLst>
                <a:cs typeface="Arial" panose="020B0604020202020204" pitchFamily="34" charset="0"/>
              </a:rPr>
              <a:t> : un modèle pour les gouverner tous</a:t>
            </a: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24</a:t>
            </a:fld>
            <a:endParaRPr lang="fr-FR" altLang="fr-FR" sz="1100" dirty="0">
              <a:solidFill>
                <a:schemeClr val="tx1"/>
              </a:solidFill>
            </a:endParaRPr>
          </a:p>
        </p:txBody>
      </p:sp>
      <p:pic>
        <p:nvPicPr>
          <p:cNvPr id="6" name="Espace réservé du contenu 5"/>
          <p:cNvPicPr>
            <a:picLocks noGrp="1" noChangeAspect="1"/>
          </p:cNvPicPr>
          <p:nvPr>
            <p:ph idx="1"/>
          </p:nvPr>
        </p:nvPicPr>
        <p:blipFill>
          <a:blip r:embed="rId3"/>
          <a:stretch>
            <a:fillRect/>
          </a:stretch>
        </p:blipFill>
        <p:spPr>
          <a:xfrm>
            <a:off x="6528048" y="3284984"/>
            <a:ext cx="5273960" cy="2443084"/>
          </a:xfrm>
          <a:prstGeom prst="rect">
            <a:avLst/>
          </a:prstGeom>
        </p:spPr>
      </p:pic>
      <p:sp>
        <p:nvSpPr>
          <p:cNvPr id="9" name="ZoneTexte 8"/>
          <p:cNvSpPr txBox="1"/>
          <p:nvPr/>
        </p:nvSpPr>
        <p:spPr>
          <a:xfrm>
            <a:off x="479376" y="1196752"/>
            <a:ext cx="10945215" cy="3939540"/>
          </a:xfrm>
          <a:prstGeom prst="rect">
            <a:avLst/>
          </a:prstGeom>
          <a:noFill/>
        </p:spPr>
        <p:txBody>
          <a:bodyPr wrap="square" rtlCol="0">
            <a:spAutoFit/>
          </a:bodyPr>
          <a:lstStyle/>
          <a:p>
            <a:pPr>
              <a:spcBef>
                <a:spcPts val="0"/>
              </a:spcBef>
              <a:spcAft>
                <a:spcPts val="1200"/>
              </a:spcAft>
            </a:pPr>
            <a:r>
              <a:rPr lang="fr-CA" dirty="0" smtClean="0"/>
              <a:t>Deux grandes classes de modèles existe dans FMT desquelles découlent chacun deux types de modèles </a:t>
            </a:r>
            <a:r>
              <a:rPr lang="fr-CA" dirty="0"/>
              <a:t>: </a:t>
            </a:r>
          </a:p>
          <a:p>
            <a:pPr marL="914400" lvl="1" indent="-457200">
              <a:spcBef>
                <a:spcPts val="0"/>
              </a:spcBef>
              <a:spcAft>
                <a:spcPts val="1200"/>
              </a:spcAft>
              <a:buFont typeface="+mj-lt"/>
              <a:buAutoNum type="arabicPeriod"/>
            </a:pPr>
            <a:r>
              <a:rPr lang="fr-CA" sz="1800" dirty="0"/>
              <a:t>Modèle de planification spatialement </a:t>
            </a:r>
            <a:r>
              <a:rPr lang="fr-CA" sz="1800" dirty="0" smtClean="0"/>
              <a:t>référencé (</a:t>
            </a:r>
            <a:r>
              <a:rPr lang="fr-CA" sz="1800" dirty="0" err="1" smtClean="0"/>
              <a:t>FMTsrmodel</a:t>
            </a:r>
            <a:r>
              <a:rPr lang="fr-CA" sz="1800" dirty="0" smtClean="0"/>
              <a:t>)</a:t>
            </a:r>
          </a:p>
          <a:p>
            <a:pPr marL="1371600" lvl="2" indent="-457200">
              <a:spcBef>
                <a:spcPts val="0"/>
              </a:spcBef>
              <a:spcAft>
                <a:spcPts val="1200"/>
              </a:spcAft>
              <a:buFont typeface="Arial" panose="020B0604020202020204" pitchFamily="34" charset="0"/>
              <a:buChar char="•"/>
            </a:pPr>
            <a:r>
              <a:rPr lang="fr-CA" sz="1800" dirty="0" err="1" smtClean="0"/>
              <a:t>FMTnssmodel</a:t>
            </a:r>
            <a:r>
              <a:rPr lang="fr-CA" sz="1800" dirty="0" smtClean="0"/>
              <a:t> (Simulation)</a:t>
            </a:r>
          </a:p>
          <a:p>
            <a:pPr marL="1371600" lvl="2" indent="-457200">
              <a:spcBef>
                <a:spcPts val="0"/>
              </a:spcBef>
              <a:spcAft>
                <a:spcPts val="1200"/>
              </a:spcAft>
              <a:buFont typeface="Arial" panose="020B0604020202020204" pitchFamily="34" charset="0"/>
              <a:buChar char="•"/>
            </a:pPr>
            <a:r>
              <a:rPr lang="fr-CA" sz="1800" b="1" dirty="0" err="1" smtClean="0"/>
              <a:t>FMTlpmodel</a:t>
            </a:r>
            <a:r>
              <a:rPr lang="fr-CA" sz="1800" b="1" dirty="0" smtClean="0"/>
              <a:t> (Optimisation)</a:t>
            </a:r>
            <a:endParaRPr lang="fr-CA" sz="1800" b="1" dirty="0"/>
          </a:p>
          <a:p>
            <a:pPr marL="914400" lvl="1" indent="-457200">
              <a:spcBef>
                <a:spcPts val="0"/>
              </a:spcBef>
              <a:spcAft>
                <a:spcPts val="1200"/>
              </a:spcAft>
              <a:buFont typeface="+mj-lt"/>
              <a:buAutoNum type="arabicPeriod"/>
            </a:pPr>
            <a:r>
              <a:rPr lang="fr-CA" sz="1800" dirty="0"/>
              <a:t>Modèle de planification spatialement </a:t>
            </a:r>
            <a:r>
              <a:rPr lang="fr-CA" sz="1800" dirty="0" smtClean="0"/>
              <a:t>explicite</a:t>
            </a:r>
          </a:p>
          <a:p>
            <a:pPr marL="1371600" lvl="2" indent="-457200">
              <a:spcBef>
                <a:spcPts val="0"/>
              </a:spcBef>
              <a:spcAft>
                <a:spcPts val="1200"/>
              </a:spcAft>
              <a:buFont typeface="Arial" panose="020B0604020202020204" pitchFamily="34" charset="0"/>
              <a:buChar char="•"/>
            </a:pPr>
            <a:r>
              <a:rPr lang="fr-CA" sz="1800" b="1" dirty="0" err="1" smtClean="0"/>
              <a:t>FMTsesmodel</a:t>
            </a:r>
            <a:r>
              <a:rPr lang="fr-CA" sz="1800" b="1" dirty="0" smtClean="0"/>
              <a:t> (Simulation)</a:t>
            </a:r>
          </a:p>
          <a:p>
            <a:pPr marL="1371600" lvl="2" indent="-457200">
              <a:spcBef>
                <a:spcPts val="0"/>
              </a:spcBef>
              <a:spcAft>
                <a:spcPts val="1200"/>
              </a:spcAft>
              <a:buFont typeface="Arial" panose="020B0604020202020204" pitchFamily="34" charset="0"/>
              <a:buChar char="•"/>
            </a:pPr>
            <a:r>
              <a:rPr lang="fr-CA" sz="1800" dirty="0" err="1" smtClean="0"/>
              <a:t>FMTsamodel</a:t>
            </a:r>
            <a:r>
              <a:rPr lang="fr-CA" sz="1800" dirty="0" smtClean="0"/>
              <a:t> (Optimisation)</a:t>
            </a:r>
            <a:endParaRPr lang="fr-CA" sz="1800" dirty="0"/>
          </a:p>
          <a:p>
            <a:endParaRPr lang="fr-CA" dirty="0"/>
          </a:p>
        </p:txBody>
      </p:sp>
    </p:spTree>
    <p:extLst>
      <p:ext uri="{BB962C8B-B14F-4D97-AF65-F5344CB8AC3E}">
        <p14:creationId xmlns:p14="http://schemas.microsoft.com/office/powerpoint/2010/main" val="15132292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CA" sz="3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Optimisation Spatialement </a:t>
            </a:r>
            <a:br>
              <a:rPr lang="fr-CA" sz="3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CA" sz="3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Référencé</a:t>
            </a:r>
          </a:p>
        </p:txBody>
      </p:sp>
    </p:spTree>
    <p:extLst>
      <p:ext uri="{BB962C8B-B14F-4D97-AF65-F5344CB8AC3E}">
        <p14:creationId xmlns:p14="http://schemas.microsoft.com/office/powerpoint/2010/main" val="9030521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Optimisation spatialement référencé (</a:t>
            </a:r>
            <a:r>
              <a:rPr lang="fr-CA" dirty="0" err="1" smtClean="0">
                <a:effectLst>
                  <a:outerShdw blurRad="38100" dist="38100" dir="2700000" algn="tl">
                    <a:srgbClr val="000000">
                      <a:alpha val="43137"/>
                    </a:srgbClr>
                  </a:outerShdw>
                </a:effectLst>
                <a:cs typeface="Arial" panose="020B0604020202020204" pitchFamily="34" charset="0"/>
              </a:rPr>
              <a:t>FMTlpmodel</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26</a:t>
            </a:fld>
            <a:endParaRPr lang="fr-FR" altLang="fr-FR" sz="1100" dirty="0">
              <a:solidFill>
                <a:schemeClr val="tx1"/>
              </a:solidFill>
            </a:endParaRPr>
          </a:p>
        </p:txBody>
      </p:sp>
      <p:sp>
        <p:nvSpPr>
          <p:cNvPr id="5" name="Espace réservé du contenu 4"/>
          <p:cNvSpPr>
            <a:spLocks noGrp="1"/>
          </p:cNvSpPr>
          <p:nvPr>
            <p:ph idx="1"/>
          </p:nvPr>
        </p:nvSpPr>
        <p:spPr/>
        <p:txBody>
          <a:bodyPr/>
          <a:lstStyle/>
          <a:p>
            <a:r>
              <a:rPr lang="fr-CA" b="1" dirty="0" err="1" smtClean="0"/>
              <a:t>FMTlpmodel</a:t>
            </a:r>
            <a:r>
              <a:rPr lang="fr-CA" b="1" dirty="0" smtClean="0"/>
              <a:t> </a:t>
            </a:r>
            <a:r>
              <a:rPr lang="fr-CA" dirty="0" smtClean="0"/>
              <a:t>est un modèle de planification forestière de type III. </a:t>
            </a:r>
          </a:p>
          <a:p>
            <a:endParaRPr lang="fr-CA" dirty="0" smtClean="0"/>
          </a:p>
          <a:p>
            <a:r>
              <a:rPr lang="fr-CA" dirty="0" smtClean="0"/>
              <a:t>Il permet la </a:t>
            </a:r>
            <a:r>
              <a:rPr lang="fr-CA" b="1" dirty="0" smtClean="0"/>
              <a:t>résolution</a:t>
            </a:r>
            <a:r>
              <a:rPr lang="fr-CA" dirty="0" smtClean="0"/>
              <a:t> et la détermination d’une </a:t>
            </a:r>
            <a:r>
              <a:rPr lang="fr-CA" b="1" dirty="0" smtClean="0"/>
              <a:t>cédule de planification </a:t>
            </a:r>
            <a:r>
              <a:rPr lang="fr-CA" dirty="0" smtClean="0"/>
              <a:t>forestière le tout en se servant de </a:t>
            </a:r>
            <a:r>
              <a:rPr lang="fr-CA" b="1" dirty="0" smtClean="0"/>
              <a:t>contraintes</a:t>
            </a:r>
            <a:r>
              <a:rPr lang="fr-CA" dirty="0" smtClean="0"/>
              <a:t> et d’un </a:t>
            </a:r>
            <a:r>
              <a:rPr lang="fr-CA" b="1" dirty="0" smtClean="0"/>
              <a:t>objectif</a:t>
            </a:r>
            <a:r>
              <a:rPr lang="fr-CA" dirty="0" smtClean="0"/>
              <a:t> définis dans le modèle et/ou par l’utilisateur. </a:t>
            </a:r>
          </a:p>
          <a:p>
            <a:endParaRPr lang="fr-CA" dirty="0"/>
          </a:p>
          <a:p>
            <a:r>
              <a:rPr lang="fr-CA" dirty="0"/>
              <a:t>Le </a:t>
            </a:r>
            <a:r>
              <a:rPr lang="fr-CA" b="1" dirty="0"/>
              <a:t>graph</a:t>
            </a:r>
            <a:r>
              <a:rPr lang="fr-CA" dirty="0"/>
              <a:t> du model (</a:t>
            </a:r>
            <a:r>
              <a:rPr lang="fr-CA" dirty="0" err="1"/>
              <a:t>FMTgraph</a:t>
            </a:r>
            <a:r>
              <a:rPr lang="fr-CA" dirty="0"/>
              <a:t>) est par </a:t>
            </a:r>
            <a:r>
              <a:rPr lang="fr-CA" b="1" dirty="0"/>
              <a:t>période</a:t>
            </a:r>
            <a:r>
              <a:rPr lang="fr-CA" dirty="0"/>
              <a:t> et contient toutes les </a:t>
            </a:r>
            <a:r>
              <a:rPr lang="fr-CA" b="1" dirty="0"/>
              <a:t>énumérations possibles</a:t>
            </a:r>
            <a:r>
              <a:rPr lang="fr-CA" dirty="0"/>
              <a:t> de </a:t>
            </a:r>
            <a:r>
              <a:rPr lang="fr-CA" b="1" dirty="0"/>
              <a:t>développements</a:t>
            </a:r>
            <a:r>
              <a:rPr lang="fr-CA" dirty="0"/>
              <a:t> selon les </a:t>
            </a:r>
            <a:r>
              <a:rPr lang="fr-CA" b="1" dirty="0"/>
              <a:t>actions</a:t>
            </a:r>
            <a:r>
              <a:rPr lang="fr-CA" dirty="0"/>
              <a:t> et </a:t>
            </a:r>
            <a:r>
              <a:rPr lang="fr-CA" b="1" dirty="0"/>
              <a:t>transitions</a:t>
            </a:r>
            <a:r>
              <a:rPr lang="fr-CA" dirty="0"/>
              <a:t> défini dans le </a:t>
            </a:r>
            <a:r>
              <a:rPr lang="fr-CA" dirty="0" smtClean="0"/>
              <a:t>modèle.</a:t>
            </a:r>
          </a:p>
        </p:txBody>
      </p:sp>
    </p:spTree>
    <p:extLst>
      <p:ext uri="{BB962C8B-B14F-4D97-AF65-F5344CB8AC3E}">
        <p14:creationId xmlns:p14="http://schemas.microsoft.com/office/powerpoint/2010/main" val="5349536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Optimisation spatialement référencé : le graph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27</a:t>
            </a:fld>
            <a:endParaRPr lang="fr-FR" altLang="fr-FR" sz="1100" dirty="0">
              <a:solidFill>
                <a:schemeClr val="tx1"/>
              </a:solidFill>
            </a:endParaRPr>
          </a:p>
        </p:txBody>
      </p:sp>
      <p:pic>
        <p:nvPicPr>
          <p:cNvPr id="7" name="Espace réservé du contenu 6"/>
          <p:cNvPicPr>
            <a:picLocks noGrp="1" noChangeAspect="1"/>
          </p:cNvPicPr>
          <p:nvPr>
            <p:ph idx="1"/>
          </p:nvPr>
        </p:nvPicPr>
        <p:blipFill>
          <a:blip r:embed="rId3"/>
          <a:stretch>
            <a:fillRect/>
          </a:stretch>
        </p:blipFill>
        <p:spPr>
          <a:xfrm>
            <a:off x="1909967" y="1793629"/>
            <a:ext cx="7708490" cy="3733800"/>
          </a:xfrm>
          <a:prstGeom prst="rect">
            <a:avLst/>
          </a:prstGeom>
        </p:spPr>
      </p:pic>
      <p:sp>
        <p:nvSpPr>
          <p:cNvPr id="3" name="ZoneTexte 2"/>
          <p:cNvSpPr txBox="1"/>
          <p:nvPr/>
        </p:nvSpPr>
        <p:spPr>
          <a:xfrm>
            <a:off x="666737" y="1161827"/>
            <a:ext cx="8233344" cy="400110"/>
          </a:xfrm>
          <a:prstGeom prst="rect">
            <a:avLst/>
          </a:prstGeom>
          <a:noFill/>
        </p:spPr>
        <p:txBody>
          <a:bodyPr wrap="none" rtlCol="0">
            <a:spAutoFit/>
          </a:bodyPr>
          <a:lstStyle/>
          <a:p>
            <a:r>
              <a:rPr lang="fr-CA" sz="2000" dirty="0" smtClean="0"/>
              <a:t>Exemple d’un </a:t>
            </a:r>
            <a:r>
              <a:rPr lang="fr-CA" sz="2000" dirty="0" err="1" smtClean="0"/>
              <a:t>FMTgraph</a:t>
            </a:r>
            <a:r>
              <a:rPr lang="fr-CA" sz="2000" dirty="0" smtClean="0"/>
              <a:t> avec des transitions unique pour 2 périodes : </a:t>
            </a:r>
            <a:endParaRPr lang="fr-CA" sz="2000" dirty="0"/>
          </a:p>
        </p:txBody>
      </p:sp>
    </p:spTree>
    <p:extLst>
      <p:ext uri="{BB962C8B-B14F-4D97-AF65-F5344CB8AC3E}">
        <p14:creationId xmlns:p14="http://schemas.microsoft.com/office/powerpoint/2010/main" val="2161502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Mais qu’est-ce qu’un </a:t>
            </a:r>
            <a:r>
              <a:rPr lang="fr-CA" dirty="0" err="1" smtClean="0">
                <a:effectLst>
                  <a:outerShdw blurRad="38100" dist="38100" dir="2700000" algn="tl">
                    <a:srgbClr val="000000">
                      <a:alpha val="43137"/>
                    </a:srgbClr>
                  </a:outerShdw>
                </a:effectLst>
                <a:cs typeface="Arial" panose="020B0604020202020204" pitchFamily="34" charset="0"/>
              </a:rPr>
              <a:t>FMTdevelopment</a:t>
            </a:r>
            <a:r>
              <a:rPr lang="fr-CA" dirty="0" smtClean="0">
                <a:effectLst>
                  <a:outerShdw blurRad="38100" dist="38100" dir="2700000" algn="tl">
                    <a:srgbClr val="000000">
                      <a:alpha val="43137"/>
                    </a:srgbClr>
                  </a:outerShdw>
                </a:effectLst>
                <a:cs typeface="Arial" panose="020B0604020202020204" pitchFamily="34" charset="0"/>
              </a:rPr>
              <a:t>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10" name="Espace réservé du contenu 9"/>
          <p:cNvSpPr>
            <a:spLocks noGrp="1"/>
          </p:cNvSpPr>
          <p:nvPr>
            <p:ph idx="1"/>
          </p:nvPr>
        </p:nvSpPr>
        <p:spPr>
          <a:xfrm>
            <a:off x="666737" y="1052736"/>
            <a:ext cx="10363200" cy="3456384"/>
          </a:xfrm>
        </p:spPr>
        <p:txBody>
          <a:bodyPr/>
          <a:lstStyle/>
          <a:p>
            <a:r>
              <a:rPr lang="fr-CA" b="1" dirty="0" err="1" smtClean="0"/>
              <a:t>FMTdevelopment</a:t>
            </a:r>
            <a:r>
              <a:rPr lang="fr-CA" b="1" dirty="0" smtClean="0"/>
              <a:t> </a:t>
            </a:r>
            <a:r>
              <a:rPr lang="fr-CA" dirty="0" smtClean="0"/>
              <a:t>est une classe à la base de FMT. Cette classe représente un </a:t>
            </a:r>
            <a:r>
              <a:rPr lang="fr-CA" b="1" dirty="0" smtClean="0"/>
              <a:t>peuplement forestier</a:t>
            </a:r>
            <a:r>
              <a:rPr lang="fr-CA" dirty="0" smtClean="0"/>
              <a:t>. Elle contient les informations sur les </a:t>
            </a:r>
            <a:r>
              <a:rPr lang="fr-CA" b="1" dirty="0" smtClean="0"/>
              <a:t>différents attributs des thèmes du modèle</a:t>
            </a:r>
            <a:r>
              <a:rPr lang="fr-CA" dirty="0" smtClean="0"/>
              <a:t> (</a:t>
            </a:r>
            <a:r>
              <a:rPr lang="fr-CA" dirty="0" err="1" smtClean="0"/>
              <a:t>FMTmask</a:t>
            </a:r>
            <a:r>
              <a:rPr lang="fr-CA" dirty="0" smtClean="0"/>
              <a:t>), </a:t>
            </a:r>
            <a:r>
              <a:rPr lang="fr-CA" b="1" dirty="0" smtClean="0"/>
              <a:t>l’âge</a:t>
            </a:r>
            <a:r>
              <a:rPr lang="fr-CA" dirty="0" smtClean="0"/>
              <a:t>, la </a:t>
            </a:r>
            <a:r>
              <a:rPr lang="fr-CA" b="1" dirty="0" smtClean="0"/>
              <a:t>période</a:t>
            </a:r>
            <a:r>
              <a:rPr lang="fr-CA" dirty="0" smtClean="0"/>
              <a:t> à laquelle il existe et le </a:t>
            </a:r>
            <a:r>
              <a:rPr lang="fr-CA" b="1" dirty="0" smtClean="0"/>
              <a:t>lock</a:t>
            </a:r>
            <a:r>
              <a:rPr lang="fr-CA" dirty="0" smtClean="0"/>
              <a:t>. </a:t>
            </a:r>
          </a:p>
          <a:p>
            <a:endParaRPr lang="fr-CA" dirty="0"/>
          </a:p>
          <a:p>
            <a:r>
              <a:rPr lang="fr-CA" dirty="0" err="1" smtClean="0"/>
              <a:t>FMTdevelopment</a:t>
            </a:r>
            <a:r>
              <a:rPr lang="fr-CA" dirty="0" smtClean="0"/>
              <a:t> est parent de deux classes : </a:t>
            </a:r>
          </a:p>
          <a:p>
            <a:pPr lvl="1">
              <a:buFont typeface="Arial" panose="020B0604020202020204" pitchFamily="34" charset="0"/>
              <a:buChar char="•"/>
            </a:pPr>
            <a:r>
              <a:rPr lang="fr-CA" dirty="0"/>
              <a:t>	</a:t>
            </a:r>
            <a:r>
              <a:rPr lang="fr-CA" b="1" dirty="0" err="1" smtClean="0"/>
              <a:t>FMTactualdevelopment</a:t>
            </a:r>
            <a:endParaRPr lang="fr-CA" b="1" dirty="0" smtClean="0"/>
          </a:p>
          <a:p>
            <a:pPr lvl="1">
              <a:buFont typeface="Arial" panose="020B0604020202020204" pitchFamily="34" charset="0"/>
              <a:buChar char="•"/>
            </a:pPr>
            <a:r>
              <a:rPr lang="fr-CA" dirty="0"/>
              <a:t>	</a:t>
            </a:r>
            <a:r>
              <a:rPr lang="fr-CA" b="1" dirty="0" err="1" smtClean="0"/>
              <a:t>FMTfuturdevelopment</a:t>
            </a:r>
            <a:endParaRPr lang="fr-CA" b="1" dirty="0" smtClean="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28</a:t>
            </a:fld>
            <a:endParaRPr lang="fr-FR" altLang="fr-FR" sz="1100" dirty="0">
              <a:solidFill>
                <a:schemeClr val="tx1"/>
              </a:solidFill>
            </a:endParaRPr>
          </a:p>
        </p:txBody>
      </p:sp>
      <p:pic>
        <p:nvPicPr>
          <p:cNvPr id="3" name="Image 2"/>
          <p:cNvPicPr>
            <a:picLocks noChangeAspect="1"/>
          </p:cNvPicPr>
          <p:nvPr/>
        </p:nvPicPr>
        <p:blipFill>
          <a:blip r:embed="rId3"/>
          <a:stretch>
            <a:fillRect/>
          </a:stretch>
        </p:blipFill>
        <p:spPr>
          <a:xfrm>
            <a:off x="6240016" y="3658476"/>
            <a:ext cx="4067743" cy="1714739"/>
          </a:xfrm>
          <a:prstGeom prst="rect">
            <a:avLst/>
          </a:prstGeom>
        </p:spPr>
      </p:pic>
    </p:spTree>
    <p:extLst>
      <p:ext uri="{BB962C8B-B14F-4D97-AF65-F5344CB8AC3E}">
        <p14:creationId xmlns:p14="http://schemas.microsoft.com/office/powerpoint/2010/main" val="24852453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effectLst>
                  <a:outerShdw blurRad="38100" dist="38100" dir="2700000" algn="tl">
                    <a:srgbClr val="000000">
                      <a:alpha val="43137"/>
                    </a:srgbClr>
                  </a:outerShdw>
                </a:effectLst>
                <a:cs typeface="Arial" panose="020B0604020202020204" pitchFamily="34" charset="0"/>
              </a:rPr>
              <a:t>Mais qu’est-ce qu’un </a:t>
            </a:r>
            <a:r>
              <a:rPr lang="fr-CA" dirty="0" err="1">
                <a:effectLst>
                  <a:outerShdw blurRad="38100" dist="38100" dir="2700000" algn="tl">
                    <a:srgbClr val="000000">
                      <a:alpha val="43137"/>
                    </a:srgbClr>
                  </a:outerShdw>
                </a:effectLst>
                <a:cs typeface="Arial" panose="020B0604020202020204" pitchFamily="34" charset="0"/>
              </a:rPr>
              <a:t>FMTdevelopment</a:t>
            </a:r>
            <a:r>
              <a:rPr lang="fr-CA" dirty="0">
                <a:effectLst>
                  <a:outerShdw blurRad="38100" dist="38100" dir="2700000" algn="tl">
                    <a:srgbClr val="000000">
                      <a:alpha val="43137"/>
                    </a:srgbClr>
                  </a:outerShdw>
                </a:effectLst>
                <a:cs typeface="Arial" panose="020B0604020202020204" pitchFamily="34" charset="0"/>
              </a:rPr>
              <a:t> ?!?!</a:t>
            </a: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29</a:t>
            </a:fld>
            <a:endParaRPr lang="fr-FR" altLang="fr-FR" sz="1100" dirty="0">
              <a:solidFill>
                <a:schemeClr val="tx1"/>
              </a:solidFill>
            </a:endParaRPr>
          </a:p>
        </p:txBody>
      </p:sp>
      <p:grpSp>
        <p:nvGrpSpPr>
          <p:cNvPr id="10" name="Groupe 9"/>
          <p:cNvGrpSpPr/>
          <p:nvPr/>
        </p:nvGrpSpPr>
        <p:grpSpPr>
          <a:xfrm>
            <a:off x="3647728" y="1608394"/>
            <a:ext cx="2592288" cy="1803502"/>
            <a:chOff x="3647728" y="1608394"/>
            <a:chExt cx="2592288" cy="1803502"/>
          </a:xfrm>
        </p:grpSpPr>
        <p:sp>
          <p:nvSpPr>
            <p:cNvPr id="7" name="Rectangle 6"/>
            <p:cNvSpPr/>
            <p:nvPr/>
          </p:nvSpPr>
          <p:spPr bwMode="auto">
            <a:xfrm>
              <a:off x="3647728" y="2137299"/>
              <a:ext cx="2592288" cy="1274597"/>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8" name="ZoneTexte 7"/>
            <p:cNvSpPr txBox="1"/>
            <p:nvPr/>
          </p:nvSpPr>
          <p:spPr>
            <a:xfrm>
              <a:off x="3647728" y="1608394"/>
              <a:ext cx="2592288" cy="461665"/>
            </a:xfrm>
            <a:prstGeom prst="rect">
              <a:avLst/>
            </a:prstGeom>
            <a:noFill/>
          </p:spPr>
          <p:txBody>
            <a:bodyPr wrap="square" rtlCol="0">
              <a:spAutoFit/>
            </a:bodyPr>
            <a:lstStyle/>
            <a:p>
              <a:pPr algn="ctr"/>
              <a:r>
                <a:rPr lang="fr-CA" dirty="0" smtClean="0"/>
                <a:t>Section AREA</a:t>
              </a:r>
              <a:endParaRPr lang="fr-CA" dirty="0"/>
            </a:p>
          </p:txBody>
        </p:sp>
      </p:grpSp>
      <p:pic>
        <p:nvPicPr>
          <p:cNvPr id="9" name="Espace réservé du contenu 8"/>
          <p:cNvPicPr>
            <a:picLocks noGrp="1" noChangeAspect="1"/>
          </p:cNvPicPr>
          <p:nvPr>
            <p:ph idx="1"/>
          </p:nvPr>
        </p:nvPicPr>
        <p:blipFill>
          <a:blip r:embed="rId3"/>
          <a:stretch>
            <a:fillRect/>
          </a:stretch>
        </p:blipFill>
        <p:spPr>
          <a:xfrm>
            <a:off x="3863752" y="1115965"/>
            <a:ext cx="7708490" cy="3733800"/>
          </a:xfrm>
          <a:prstGeom prst="rect">
            <a:avLst/>
          </a:prstGeom>
        </p:spPr>
      </p:pic>
      <p:sp>
        <p:nvSpPr>
          <p:cNvPr id="20" name="ZoneTexte 19"/>
          <p:cNvSpPr txBox="1"/>
          <p:nvPr/>
        </p:nvSpPr>
        <p:spPr>
          <a:xfrm>
            <a:off x="1055440" y="4653136"/>
            <a:ext cx="184731" cy="461665"/>
          </a:xfrm>
          <a:prstGeom prst="rect">
            <a:avLst/>
          </a:prstGeom>
          <a:noFill/>
        </p:spPr>
        <p:txBody>
          <a:bodyPr wrap="none" rtlCol="0">
            <a:spAutoFit/>
          </a:bodyPr>
          <a:lstStyle/>
          <a:p>
            <a:endParaRPr lang="fr-CA" dirty="0"/>
          </a:p>
        </p:txBody>
      </p:sp>
      <p:sp>
        <p:nvSpPr>
          <p:cNvPr id="21" name="ZoneTexte 20"/>
          <p:cNvSpPr txBox="1"/>
          <p:nvPr/>
        </p:nvSpPr>
        <p:spPr>
          <a:xfrm>
            <a:off x="191344" y="2774597"/>
            <a:ext cx="3276859" cy="577081"/>
          </a:xfrm>
          <a:prstGeom prst="rect">
            <a:avLst/>
          </a:prstGeom>
          <a:noFill/>
        </p:spPr>
        <p:txBody>
          <a:bodyPr wrap="none" rtlCol="0">
            <a:spAutoFit/>
          </a:bodyPr>
          <a:lstStyle/>
          <a:p>
            <a:pPr algn="just" defTabSz="540000"/>
            <a:r>
              <a:rPr lang="fr-CA" sz="1050" dirty="0" smtClean="0"/>
              <a:t>TH1	TH2	TH3	AGE	AREA	LOCK</a:t>
            </a:r>
          </a:p>
          <a:p>
            <a:pPr algn="just" defTabSz="540000"/>
            <a:endParaRPr lang="fr-CA" sz="1050" dirty="0" smtClean="0"/>
          </a:p>
          <a:p>
            <a:pPr algn="just" defTabSz="540000"/>
            <a:r>
              <a:rPr lang="fr-CA" sz="1050" dirty="0" smtClean="0"/>
              <a:t>U1	 P1	OA1 	12 	403.28	0</a:t>
            </a:r>
            <a:endParaRPr lang="fr-CA" sz="1050" dirty="0"/>
          </a:p>
        </p:txBody>
      </p:sp>
      <p:sp>
        <p:nvSpPr>
          <p:cNvPr id="23" name="Rectangle à coins arrondis 22"/>
          <p:cNvSpPr/>
          <p:nvPr/>
        </p:nvSpPr>
        <p:spPr bwMode="auto">
          <a:xfrm>
            <a:off x="191344" y="3097890"/>
            <a:ext cx="1599799" cy="253787"/>
          </a:xfrm>
          <a:prstGeom prst="roundRect">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4" name="Ellipse 23"/>
          <p:cNvSpPr/>
          <p:nvPr/>
        </p:nvSpPr>
        <p:spPr bwMode="auto">
          <a:xfrm>
            <a:off x="0" y="2510650"/>
            <a:ext cx="3575720" cy="1080120"/>
          </a:xfrm>
          <a:prstGeom prst="ellipse">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5" name="Rectangle à coins arrondis 24"/>
          <p:cNvSpPr/>
          <p:nvPr/>
        </p:nvSpPr>
        <p:spPr bwMode="auto">
          <a:xfrm>
            <a:off x="202901" y="2794976"/>
            <a:ext cx="475393" cy="222355"/>
          </a:xfrm>
          <a:prstGeom prst="roundRect">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cxnSp>
        <p:nvCxnSpPr>
          <p:cNvPr id="38" name="Connecteur droit avec flèche 37"/>
          <p:cNvCxnSpPr/>
          <p:nvPr/>
        </p:nvCxnSpPr>
        <p:spPr bwMode="auto">
          <a:xfrm flipH="1" flipV="1">
            <a:off x="3570381" y="3037681"/>
            <a:ext cx="324531" cy="531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5" name="ZoneTexte 44"/>
          <p:cNvSpPr txBox="1"/>
          <p:nvPr/>
        </p:nvSpPr>
        <p:spPr>
          <a:xfrm>
            <a:off x="191344" y="4319300"/>
            <a:ext cx="3672408" cy="869871"/>
          </a:xfrm>
          <a:prstGeom prst="roundRect">
            <a:avLst>
              <a:gd name="adj" fmla="val 15163"/>
            </a:avLst>
          </a:prstGeom>
          <a:noFill/>
          <a:ln w="12700">
            <a:solidFill>
              <a:schemeClr val="tx1"/>
            </a:solidFill>
          </a:ln>
          <a:effectLst/>
        </p:spPr>
        <p:style>
          <a:lnRef idx="2">
            <a:schemeClr val="dk1"/>
          </a:lnRef>
          <a:fillRef idx="1">
            <a:schemeClr val="lt1"/>
          </a:fillRef>
          <a:effectRef idx="0">
            <a:schemeClr val="dk1"/>
          </a:effectRef>
          <a:fontRef idx="minor">
            <a:schemeClr val="dk1"/>
          </a:fontRef>
        </p:style>
        <p:txBody>
          <a:bodyPr wrap="square" rtlCol="0">
            <a:spAutoFit/>
          </a:bodyPr>
          <a:lstStyle/>
          <a:p>
            <a:r>
              <a:rPr lang="fr-CA" sz="1800" dirty="0" err="1" smtClean="0"/>
              <a:t>FMTmask</a:t>
            </a:r>
            <a:endParaRPr lang="fr-CA" sz="2000" dirty="0" smtClean="0"/>
          </a:p>
          <a:p>
            <a:r>
              <a:rPr lang="fr-CA" sz="1400" dirty="0" smtClean="0"/>
              <a:t>Contient les informations des attributs du peuplement selon les thèmes du modèle</a:t>
            </a:r>
            <a:endParaRPr lang="fr-CA" sz="1400" dirty="0"/>
          </a:p>
        </p:txBody>
      </p:sp>
      <p:cxnSp>
        <p:nvCxnSpPr>
          <p:cNvPr id="48" name="Connecteur droit avec flèche 47"/>
          <p:cNvCxnSpPr>
            <a:stCxn id="23" idx="2"/>
          </p:cNvCxnSpPr>
          <p:nvPr/>
        </p:nvCxnSpPr>
        <p:spPr bwMode="auto">
          <a:xfrm flipH="1">
            <a:off x="991243" y="3351677"/>
            <a:ext cx="1" cy="96762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1" name="ZoneTexte 50"/>
          <p:cNvSpPr txBox="1"/>
          <p:nvPr/>
        </p:nvSpPr>
        <p:spPr>
          <a:xfrm>
            <a:off x="191344" y="1055234"/>
            <a:ext cx="3162964" cy="1104067"/>
          </a:xfrm>
          <a:prstGeom prst="roundRect">
            <a:avLst>
              <a:gd name="adj" fmla="val 15163"/>
            </a:avLst>
          </a:prstGeom>
          <a:noFill/>
          <a:ln w="12700">
            <a:solidFill>
              <a:schemeClr val="tx1"/>
            </a:solidFill>
          </a:ln>
          <a:effectLst/>
        </p:spPr>
        <p:style>
          <a:lnRef idx="2">
            <a:schemeClr val="dk1"/>
          </a:lnRef>
          <a:fillRef idx="1">
            <a:schemeClr val="lt1"/>
          </a:fillRef>
          <a:effectRef idx="0">
            <a:schemeClr val="dk1"/>
          </a:effectRef>
          <a:fontRef idx="minor">
            <a:schemeClr val="dk1"/>
          </a:fontRef>
        </p:style>
        <p:txBody>
          <a:bodyPr wrap="square" rtlCol="0">
            <a:spAutoFit/>
          </a:bodyPr>
          <a:lstStyle/>
          <a:p>
            <a:r>
              <a:rPr lang="fr-CA" sz="1800" dirty="0" err="1" smtClean="0"/>
              <a:t>FMTtheme</a:t>
            </a:r>
            <a:endParaRPr lang="fr-CA" sz="2000" dirty="0" smtClean="0"/>
          </a:p>
          <a:p>
            <a:r>
              <a:rPr lang="fr-CA" sz="1400" dirty="0" smtClean="0"/>
              <a:t>Contient toutes les possibilités d’attributs pour un thèmes donnés. Est basé sur la section </a:t>
            </a:r>
            <a:r>
              <a:rPr lang="fr-CA" sz="1400" dirty="0" err="1"/>
              <a:t>L</a:t>
            </a:r>
            <a:r>
              <a:rPr lang="fr-CA" sz="1400" dirty="0" err="1" smtClean="0"/>
              <a:t>andscape</a:t>
            </a:r>
            <a:r>
              <a:rPr lang="fr-CA" sz="1400" dirty="0" smtClean="0"/>
              <a:t>. </a:t>
            </a:r>
            <a:endParaRPr lang="fr-CA" sz="1400" dirty="0"/>
          </a:p>
        </p:txBody>
      </p:sp>
      <p:cxnSp>
        <p:nvCxnSpPr>
          <p:cNvPr id="53" name="Connecteur droit avec flèche 52"/>
          <p:cNvCxnSpPr>
            <a:stCxn id="25" idx="0"/>
          </p:cNvCxnSpPr>
          <p:nvPr/>
        </p:nvCxnSpPr>
        <p:spPr bwMode="auto">
          <a:xfrm flipH="1" flipV="1">
            <a:off x="440597" y="2159301"/>
            <a:ext cx="1" cy="6356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64830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1+#ppt_w/2"/>
                                          </p:val>
                                        </p:tav>
                                        <p:tav tm="100000">
                                          <p:val>
                                            <p:strVal val="#ppt_x"/>
                                          </p:val>
                                        </p:tav>
                                      </p:tavLst>
                                    </p:anim>
                                    <p:anim calcmode="lin" valueType="num">
                                      <p:cBhvr additive="base">
                                        <p:cTn id="16"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4" grpId="0" animBg="1"/>
      <p:bldP spid="25" grpId="0" animBg="1"/>
      <p:bldP spid="45" grpId="0" animBg="1"/>
      <p:bldP spid="5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Forest Management </a:t>
            </a:r>
            <a:r>
              <a:rPr lang="fr-FR" dirty="0" err="1" smtClean="0">
                <a:effectLst>
                  <a:outerShdw blurRad="38100" dist="38100" dir="2700000" algn="tl">
                    <a:srgbClr val="000000">
                      <a:alpha val="43137"/>
                    </a:srgbClr>
                  </a:outerShdw>
                </a:effectLst>
                <a:cs typeface="Arial" panose="020B0604020202020204" pitchFamily="34" charset="0"/>
              </a:rPr>
              <a:t>Tool</a:t>
            </a:r>
            <a:r>
              <a:rPr lang="fr-FR" dirty="0" smtClean="0">
                <a:effectLst>
                  <a:outerShdw blurRad="38100" dist="38100" dir="2700000" algn="tl">
                    <a:srgbClr val="000000">
                      <a:alpha val="43137"/>
                    </a:srgbClr>
                  </a:outerShdw>
                </a:effectLst>
                <a:cs typeface="Arial" panose="020B0604020202020204" pitchFamily="34" charset="0"/>
              </a:rPr>
              <a:t> (FMT)</a:t>
            </a:r>
            <a:endParaRPr lang="fr-CA" dirty="0"/>
          </a:p>
        </p:txBody>
      </p:sp>
      <p:sp>
        <p:nvSpPr>
          <p:cNvPr id="3" name="Espace réservé du contenu 2"/>
          <p:cNvSpPr>
            <a:spLocks noGrp="1"/>
          </p:cNvSpPr>
          <p:nvPr>
            <p:ph idx="1"/>
          </p:nvPr>
        </p:nvSpPr>
        <p:spPr>
          <a:xfrm>
            <a:off x="666737" y="1052736"/>
            <a:ext cx="10363200" cy="4824536"/>
          </a:xfrm>
        </p:spPr>
        <p:txBody>
          <a:bodyPr/>
          <a:lstStyle/>
          <a:p>
            <a:pPr marL="0"/>
            <a:r>
              <a:rPr lang="fr-CA" dirty="0" smtClean="0"/>
              <a:t>FMT </a:t>
            </a:r>
            <a:r>
              <a:rPr lang="fr-CA" dirty="0"/>
              <a:t>est une </a:t>
            </a:r>
            <a:r>
              <a:rPr lang="fr-CA" dirty="0" smtClean="0"/>
              <a:t>librairie orientée objet en C++ </a:t>
            </a:r>
            <a:r>
              <a:rPr lang="fr-CA" dirty="0"/>
              <a:t>de type logiciel </a:t>
            </a:r>
            <a:r>
              <a:rPr lang="fr-CA" dirty="0" smtClean="0"/>
              <a:t>libre pour </a:t>
            </a:r>
            <a:r>
              <a:rPr lang="fr-CA" dirty="0"/>
              <a:t>l'aménagement </a:t>
            </a:r>
            <a:r>
              <a:rPr lang="fr-CA" dirty="0" smtClean="0"/>
              <a:t>forestier. Elle permet notamment : </a:t>
            </a:r>
          </a:p>
          <a:p>
            <a:pPr marL="400050" lvl="1">
              <a:spcBef>
                <a:spcPts val="1800"/>
              </a:spcBef>
              <a:buFont typeface="Arial" panose="020B0604020202020204" pitchFamily="34" charset="0"/>
              <a:buChar char="•"/>
            </a:pPr>
            <a:r>
              <a:rPr lang="fr-CA" dirty="0"/>
              <a:t>d</a:t>
            </a:r>
            <a:r>
              <a:rPr lang="fr-CA" dirty="0" smtClean="0"/>
              <a:t>’interpréter </a:t>
            </a:r>
            <a:r>
              <a:rPr lang="fr-CA" dirty="0"/>
              <a:t>des modèles de </a:t>
            </a:r>
            <a:r>
              <a:rPr lang="fr-CA" dirty="0" smtClean="0"/>
              <a:t>planification </a:t>
            </a:r>
            <a:r>
              <a:rPr lang="fr-CA" dirty="0"/>
              <a:t>forestière basés sur les fichiers </a:t>
            </a:r>
            <a:r>
              <a:rPr lang="fr-CA" dirty="0" smtClean="0"/>
              <a:t>Woodstock;</a:t>
            </a:r>
          </a:p>
          <a:p>
            <a:pPr marL="400050" lvl="1">
              <a:spcBef>
                <a:spcPts val="1800"/>
              </a:spcBef>
              <a:buFont typeface="Arial" panose="020B0604020202020204" pitchFamily="34" charset="0"/>
              <a:buChar char="•"/>
            </a:pPr>
            <a:r>
              <a:rPr lang="fr-CA" dirty="0"/>
              <a:t>d</a:t>
            </a:r>
            <a:r>
              <a:rPr lang="fr-CA" dirty="0" smtClean="0"/>
              <a:t>e manipuler </a:t>
            </a:r>
            <a:r>
              <a:rPr lang="fr-CA" dirty="0"/>
              <a:t>des modèles de planification </a:t>
            </a:r>
            <a:r>
              <a:rPr lang="fr-CA" dirty="0" smtClean="0"/>
              <a:t>forestière;</a:t>
            </a:r>
          </a:p>
          <a:p>
            <a:pPr marL="400050" lvl="1">
              <a:spcBef>
                <a:spcPts val="1800"/>
              </a:spcBef>
              <a:buFont typeface="Arial" panose="020B0604020202020204" pitchFamily="34" charset="0"/>
              <a:buChar char="•"/>
            </a:pPr>
            <a:r>
              <a:rPr lang="fr-CA" dirty="0" smtClean="0"/>
              <a:t>de </a:t>
            </a:r>
            <a:r>
              <a:rPr lang="fr-CA" dirty="0"/>
              <a:t>générer des </a:t>
            </a:r>
            <a:r>
              <a:rPr lang="fr-CA" dirty="0" smtClean="0"/>
              <a:t>solution.</a:t>
            </a:r>
            <a:endParaRPr lang="fr-CA" dirty="0"/>
          </a:p>
          <a:p>
            <a:pPr marL="0" indent="0">
              <a:spcBef>
                <a:spcPts val="1800"/>
              </a:spcBef>
            </a:pPr>
            <a:r>
              <a:rPr lang="fr-CA" dirty="0" smtClean="0"/>
              <a:t>FMT peut être utilisé directement en C++, en Python ou en R.</a:t>
            </a:r>
          </a:p>
          <a:p>
            <a:pPr marL="0" indent="0" algn="ctr">
              <a:spcBef>
                <a:spcPts val="1800"/>
              </a:spcBef>
            </a:pPr>
            <a:r>
              <a:rPr lang="en-US" sz="1800" dirty="0" err="1" smtClean="0">
                <a:hlinkClick r:id="rId3"/>
              </a:rPr>
              <a:t>gcyr</a:t>
            </a:r>
            <a:r>
              <a:rPr lang="en-US" sz="1800" dirty="0" smtClean="0">
                <a:hlinkClick r:id="rId3"/>
              </a:rPr>
              <a:t>/FMT</a:t>
            </a:r>
            <a:r>
              <a:rPr lang="en-US" sz="1800" dirty="0">
                <a:hlinkClick r:id="rId3"/>
              </a:rPr>
              <a:t>: Forest Management Tool a C++ library for forest planning. (github.com</a:t>
            </a:r>
            <a:r>
              <a:rPr lang="en-US" sz="1800" dirty="0" smtClean="0">
                <a:hlinkClick r:id="rId3"/>
              </a:rPr>
              <a:t>)</a:t>
            </a:r>
            <a:endParaRPr lang="fr-CA" sz="1800" dirty="0" smtClean="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a:t>
            </a:fld>
            <a:endParaRPr lang="fr-FR" altLang="fr-FR" sz="1100" dirty="0">
              <a:solidFill>
                <a:schemeClr val="tx1"/>
              </a:solidFill>
            </a:endParaRPr>
          </a:p>
        </p:txBody>
      </p:sp>
    </p:spTree>
    <p:extLst>
      <p:ext uri="{BB962C8B-B14F-4D97-AF65-F5344CB8AC3E}">
        <p14:creationId xmlns:p14="http://schemas.microsoft.com/office/powerpoint/2010/main" val="3582527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Les principales fonctions de </a:t>
            </a:r>
            <a:r>
              <a:rPr lang="fr-CA" dirty="0" err="1" smtClean="0">
                <a:effectLst>
                  <a:outerShdw blurRad="38100" dist="38100" dir="2700000" algn="tl">
                    <a:srgbClr val="000000">
                      <a:alpha val="43137"/>
                    </a:srgbClr>
                  </a:outerShdw>
                </a:effectLst>
                <a:cs typeface="Arial" panose="020B0604020202020204" pitchFamily="34" charset="0"/>
              </a:rPr>
              <a:t>FMTdevelopment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30</a:t>
            </a:fld>
            <a:endParaRPr lang="fr-FR" altLang="fr-FR" sz="1100" dirty="0">
              <a:solidFill>
                <a:schemeClr val="tx1"/>
              </a:solidFill>
            </a:endParaRPr>
          </a:p>
        </p:txBody>
      </p:sp>
      <p:sp>
        <p:nvSpPr>
          <p:cNvPr id="16" name="Espace réservé du contenu 15"/>
          <p:cNvSpPr>
            <a:spLocks noGrp="1"/>
          </p:cNvSpPr>
          <p:nvPr>
            <p:ph idx="1"/>
          </p:nvPr>
        </p:nvSpPr>
        <p:spPr>
          <a:xfrm>
            <a:off x="666737" y="1052736"/>
            <a:ext cx="10363200" cy="4824536"/>
          </a:xfrm>
        </p:spPr>
        <p:txBody>
          <a:bodyPr/>
          <a:lstStyle/>
          <a:p>
            <a:pPr lvl="1">
              <a:buFont typeface="Arial" panose="020B0604020202020204" pitchFamily="34" charset="0"/>
              <a:buChar char="•"/>
            </a:pPr>
            <a:r>
              <a:rPr lang="fr-CA" dirty="0" smtClean="0"/>
              <a:t>Faire évoluer le peuplement: </a:t>
            </a:r>
          </a:p>
          <a:p>
            <a:pPr lvl="1">
              <a:buFont typeface="Arial" panose="020B0604020202020204" pitchFamily="34" charset="0"/>
              <a:buChar char="•"/>
            </a:pPr>
            <a:endParaRPr lang="fr-CA" dirty="0"/>
          </a:p>
          <a:p>
            <a:pPr lvl="1">
              <a:buFont typeface="Arial" panose="020B0604020202020204" pitchFamily="34" charset="0"/>
              <a:buChar char="•"/>
            </a:pPr>
            <a:endParaRPr lang="fr-CA" dirty="0" smtClean="0"/>
          </a:p>
          <a:p>
            <a:pPr lvl="1">
              <a:buFont typeface="Arial" panose="020B0604020202020204" pitchFamily="34" charset="0"/>
              <a:buChar char="•"/>
            </a:pPr>
            <a:r>
              <a:rPr lang="fr-CA" dirty="0" smtClean="0"/>
              <a:t>Tester les opérabilités à un action : </a:t>
            </a:r>
          </a:p>
          <a:p>
            <a:pPr lvl="1">
              <a:buFont typeface="Arial" panose="020B0604020202020204" pitchFamily="34" charset="0"/>
              <a:buChar char="•"/>
            </a:pPr>
            <a:endParaRPr lang="fr-CA" dirty="0"/>
          </a:p>
          <a:p>
            <a:pPr lvl="1">
              <a:buFont typeface="Arial" panose="020B0604020202020204" pitchFamily="34" charset="0"/>
              <a:buChar char="•"/>
            </a:pPr>
            <a:endParaRPr lang="fr-CA" dirty="0" smtClean="0"/>
          </a:p>
          <a:p>
            <a:pPr lvl="1">
              <a:buFont typeface="Arial" panose="020B0604020202020204" pitchFamily="34" charset="0"/>
              <a:buChar char="•"/>
            </a:pPr>
            <a:r>
              <a:rPr lang="fr-CA" dirty="0" smtClean="0"/>
              <a:t>Opérer le peuplement :</a:t>
            </a:r>
          </a:p>
          <a:p>
            <a:pPr lvl="1">
              <a:buFont typeface="Arial" panose="020B0604020202020204" pitchFamily="34" charset="0"/>
              <a:buChar char="•"/>
            </a:pPr>
            <a:endParaRPr lang="fr-CA" dirty="0"/>
          </a:p>
          <a:p>
            <a:pPr lvl="1">
              <a:buFont typeface="Arial" panose="020B0604020202020204" pitchFamily="34" charset="0"/>
              <a:buChar char="•"/>
            </a:pPr>
            <a:endParaRPr lang="fr-CA" dirty="0" smtClean="0"/>
          </a:p>
          <a:p>
            <a:pPr lvl="1">
              <a:buFont typeface="Arial" panose="020B0604020202020204" pitchFamily="34" charset="0"/>
              <a:buChar char="•"/>
            </a:pPr>
            <a:endParaRPr lang="fr-CA" dirty="0"/>
          </a:p>
          <a:p>
            <a:pPr marL="0" indent="0"/>
            <a:r>
              <a:rPr lang="fr-CA" sz="1800" dirty="0" smtClean="0"/>
              <a:t>*Ces fonctions sont utilisées à par </a:t>
            </a:r>
            <a:r>
              <a:rPr lang="fr-CA" sz="1800" dirty="0" err="1" smtClean="0"/>
              <a:t>FMTlpmodel</a:t>
            </a:r>
            <a:r>
              <a:rPr lang="fr-CA" sz="1800" dirty="0" smtClean="0"/>
              <a:t> et </a:t>
            </a:r>
            <a:r>
              <a:rPr lang="fr-CA" sz="1800" dirty="0" err="1" smtClean="0"/>
              <a:t>FMTgraph</a:t>
            </a:r>
            <a:r>
              <a:rPr lang="fr-CA" sz="1800" dirty="0" smtClean="0"/>
              <a:t> lors de la construction du </a:t>
            </a:r>
            <a:r>
              <a:rPr lang="fr-CA" sz="1800" dirty="0" err="1" smtClean="0"/>
              <a:t>FMTgraph</a:t>
            </a:r>
            <a:r>
              <a:rPr lang="fr-CA" sz="1800" dirty="0" smtClean="0"/>
              <a:t> quand on appelle la fonction </a:t>
            </a:r>
            <a:r>
              <a:rPr lang="fr-CA" sz="1800" dirty="0" err="1" smtClean="0"/>
              <a:t>FMTsrmodel</a:t>
            </a:r>
            <a:r>
              <a:rPr lang="fr-CA" sz="1800" dirty="0" smtClean="0"/>
              <a:t>::</a:t>
            </a:r>
            <a:r>
              <a:rPr lang="fr-CA" sz="1800" dirty="0" err="1" smtClean="0"/>
              <a:t>builperiod</a:t>
            </a:r>
            <a:r>
              <a:rPr lang="fr-CA" sz="1800" dirty="0" smtClean="0"/>
              <a:t>. </a:t>
            </a:r>
            <a:endParaRPr lang="fr-CA" sz="1800" dirty="0"/>
          </a:p>
        </p:txBody>
      </p:sp>
      <p:pic>
        <p:nvPicPr>
          <p:cNvPr id="30" name="Image 29"/>
          <p:cNvPicPr>
            <a:picLocks noChangeAspect="1"/>
          </p:cNvPicPr>
          <p:nvPr/>
        </p:nvPicPr>
        <p:blipFill rotWithShape="1">
          <a:blip r:embed="rId3"/>
          <a:srcRect l="12005" t="1820" r="54695" b="92721"/>
          <a:stretch/>
        </p:blipFill>
        <p:spPr>
          <a:xfrm>
            <a:off x="1947787" y="1698154"/>
            <a:ext cx="3816425" cy="216024"/>
          </a:xfrm>
          <a:prstGeom prst="rect">
            <a:avLst/>
          </a:prstGeom>
        </p:spPr>
      </p:pic>
      <p:pic>
        <p:nvPicPr>
          <p:cNvPr id="31" name="Image 30"/>
          <p:cNvPicPr>
            <a:picLocks noChangeAspect="1"/>
          </p:cNvPicPr>
          <p:nvPr/>
        </p:nvPicPr>
        <p:blipFill rotWithShape="1">
          <a:blip r:embed="rId3"/>
          <a:srcRect l="26492" t="9352" r="16332" b="83368"/>
          <a:stretch/>
        </p:blipFill>
        <p:spPr>
          <a:xfrm>
            <a:off x="1947787" y="2923950"/>
            <a:ext cx="6552728" cy="288032"/>
          </a:xfrm>
          <a:prstGeom prst="rect">
            <a:avLst/>
          </a:prstGeom>
        </p:spPr>
      </p:pic>
      <p:pic>
        <p:nvPicPr>
          <p:cNvPr id="32" name="Image 31"/>
          <p:cNvPicPr>
            <a:picLocks noChangeAspect="1"/>
          </p:cNvPicPr>
          <p:nvPr/>
        </p:nvPicPr>
        <p:blipFill rotWithShape="1">
          <a:blip r:embed="rId3"/>
          <a:srcRect l="1209" t="61184" r="1722" b="25738"/>
          <a:stretch/>
        </p:blipFill>
        <p:spPr>
          <a:xfrm>
            <a:off x="1947787" y="4194178"/>
            <a:ext cx="9289032" cy="432048"/>
          </a:xfrm>
          <a:prstGeom prst="rect">
            <a:avLst/>
          </a:prstGeom>
        </p:spPr>
      </p:pic>
    </p:spTree>
    <p:extLst>
      <p:ext uri="{BB962C8B-B14F-4D97-AF65-F5344CB8AC3E}">
        <p14:creationId xmlns:p14="http://schemas.microsoft.com/office/powerpoint/2010/main" val="33931032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La construction de périodes (</a:t>
            </a:r>
            <a:r>
              <a:rPr lang="fr-CA" dirty="0" err="1" smtClean="0">
                <a:effectLst>
                  <a:outerShdw blurRad="38100" dist="38100" dir="2700000" algn="tl">
                    <a:srgbClr val="000000">
                      <a:alpha val="43137"/>
                    </a:srgbClr>
                  </a:outerShdw>
                </a:effectLst>
                <a:cs typeface="Arial" panose="020B0604020202020204" pitchFamily="34" charset="0"/>
              </a:rPr>
              <a:t>fullbuild</a:t>
            </a:r>
            <a:r>
              <a:rPr lang="fr-CA" dirty="0" smtClean="0">
                <a:effectLst>
                  <a:outerShdw blurRad="38100" dist="38100" dir="2700000" algn="tl">
                    <a:srgbClr val="000000">
                      <a:alpha val="43137"/>
                    </a:srgbClr>
                  </a:outerShdw>
                </a:effectLst>
                <a:cs typeface="Arial" panose="020B0604020202020204" pitchFamily="34" charset="0"/>
              </a:rPr>
              <a:t>) (R)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31</a:t>
            </a:fld>
            <a:endParaRPr lang="fr-FR" altLang="fr-FR" sz="1100" dirty="0">
              <a:solidFill>
                <a:schemeClr val="tx1"/>
              </a:solidFill>
            </a:endParaRPr>
          </a:p>
        </p:txBody>
      </p:sp>
      <p:pic>
        <p:nvPicPr>
          <p:cNvPr id="63" name="Espace réservé du contenu 62"/>
          <p:cNvPicPr>
            <a:picLocks noGrp="1" noChangeAspect="1"/>
          </p:cNvPicPr>
          <p:nvPr>
            <p:ph idx="1"/>
          </p:nvPr>
        </p:nvPicPr>
        <p:blipFill>
          <a:blip r:embed="rId3"/>
          <a:stretch>
            <a:fillRect/>
          </a:stretch>
        </p:blipFill>
        <p:spPr>
          <a:xfrm>
            <a:off x="2135560" y="1610727"/>
            <a:ext cx="8429625" cy="2447925"/>
          </a:xfrm>
          <a:prstGeom prst="rect">
            <a:avLst/>
          </a:prstGeom>
        </p:spPr>
      </p:pic>
      <p:sp>
        <p:nvSpPr>
          <p:cNvPr id="64" name="ZoneTexte 63"/>
          <p:cNvSpPr txBox="1"/>
          <p:nvPr/>
        </p:nvSpPr>
        <p:spPr>
          <a:xfrm>
            <a:off x="660847" y="1610727"/>
            <a:ext cx="1176925" cy="461665"/>
          </a:xfrm>
          <a:prstGeom prst="rect">
            <a:avLst/>
          </a:prstGeom>
          <a:noFill/>
        </p:spPr>
        <p:txBody>
          <a:bodyPr wrap="none" rtlCol="0">
            <a:spAutoFit/>
          </a:bodyPr>
          <a:lstStyle/>
          <a:p>
            <a:r>
              <a:rPr lang="fr-CA" dirty="0" smtClean="0"/>
              <a:t>Code : </a:t>
            </a:r>
            <a:endParaRPr lang="fr-CA" dirty="0"/>
          </a:p>
        </p:txBody>
      </p:sp>
      <p:sp>
        <p:nvSpPr>
          <p:cNvPr id="65" name="ZoneTexte 64"/>
          <p:cNvSpPr txBox="1"/>
          <p:nvPr/>
        </p:nvSpPr>
        <p:spPr>
          <a:xfrm>
            <a:off x="664505" y="4227820"/>
            <a:ext cx="1244251" cy="461665"/>
          </a:xfrm>
          <a:prstGeom prst="rect">
            <a:avLst/>
          </a:prstGeom>
          <a:noFill/>
        </p:spPr>
        <p:txBody>
          <a:bodyPr wrap="none" rtlCol="0">
            <a:spAutoFit/>
          </a:bodyPr>
          <a:lstStyle/>
          <a:p>
            <a:r>
              <a:rPr lang="fr-CA" dirty="0" smtClean="0"/>
              <a:t>Sortie : </a:t>
            </a:r>
            <a:endParaRPr lang="fr-CA" dirty="0"/>
          </a:p>
        </p:txBody>
      </p:sp>
      <p:pic>
        <p:nvPicPr>
          <p:cNvPr id="66" name="Image 65"/>
          <p:cNvPicPr>
            <a:picLocks noChangeAspect="1"/>
          </p:cNvPicPr>
          <p:nvPr/>
        </p:nvPicPr>
        <p:blipFill>
          <a:blip r:embed="rId4"/>
          <a:stretch>
            <a:fillRect/>
          </a:stretch>
        </p:blipFill>
        <p:spPr>
          <a:xfrm>
            <a:off x="2135560" y="4292749"/>
            <a:ext cx="6241579" cy="1728951"/>
          </a:xfrm>
          <a:prstGeom prst="rect">
            <a:avLst/>
          </a:prstGeom>
        </p:spPr>
      </p:pic>
      <p:pic>
        <p:nvPicPr>
          <p:cNvPr id="3" name="Image 2"/>
          <p:cNvPicPr>
            <a:picLocks noChangeAspect="1"/>
          </p:cNvPicPr>
          <p:nvPr/>
        </p:nvPicPr>
        <p:blipFill>
          <a:blip r:embed="rId5"/>
          <a:stretch>
            <a:fillRect/>
          </a:stretch>
        </p:blipFill>
        <p:spPr>
          <a:xfrm>
            <a:off x="670066" y="1143735"/>
            <a:ext cx="10085339" cy="251380"/>
          </a:xfrm>
          <a:prstGeom prst="rect">
            <a:avLst/>
          </a:prstGeom>
        </p:spPr>
      </p:pic>
    </p:spTree>
    <p:extLst>
      <p:ext uri="{BB962C8B-B14F-4D97-AF65-F5344CB8AC3E}">
        <p14:creationId xmlns:p14="http://schemas.microsoft.com/office/powerpoint/2010/main" val="37123934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La construction de périodes (</a:t>
            </a:r>
            <a:r>
              <a:rPr lang="fr-CA" dirty="0" err="1" smtClean="0">
                <a:effectLst>
                  <a:outerShdw blurRad="38100" dist="38100" dir="2700000" algn="tl">
                    <a:srgbClr val="000000">
                      <a:alpha val="43137"/>
                    </a:srgbClr>
                  </a:outerShdw>
                </a:effectLst>
                <a:cs typeface="Arial" panose="020B0604020202020204" pitchFamily="34" charset="0"/>
              </a:rPr>
              <a:t>fullbuild</a:t>
            </a:r>
            <a:r>
              <a:rPr lang="fr-CA" dirty="0" smtClean="0">
                <a:effectLst>
                  <a:outerShdw blurRad="38100" dist="38100" dir="2700000" algn="tl">
                    <a:srgbClr val="000000">
                      <a:alpha val="43137"/>
                    </a:srgbClr>
                  </a:outerShdw>
                </a:effectLst>
                <a:cs typeface="Arial" panose="020B0604020202020204" pitchFamily="34" charset="0"/>
              </a:rPr>
              <a:t>) (Python)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32</a:t>
            </a:fld>
            <a:endParaRPr lang="fr-FR" altLang="fr-FR" sz="1100" dirty="0">
              <a:solidFill>
                <a:schemeClr val="tx1"/>
              </a:solidFill>
            </a:endParaRPr>
          </a:p>
        </p:txBody>
      </p:sp>
      <p:sp>
        <p:nvSpPr>
          <p:cNvPr id="64" name="ZoneTexte 63"/>
          <p:cNvSpPr txBox="1"/>
          <p:nvPr/>
        </p:nvSpPr>
        <p:spPr>
          <a:xfrm>
            <a:off x="722769" y="1494080"/>
            <a:ext cx="1176925" cy="461665"/>
          </a:xfrm>
          <a:prstGeom prst="rect">
            <a:avLst/>
          </a:prstGeom>
          <a:noFill/>
        </p:spPr>
        <p:txBody>
          <a:bodyPr wrap="none" rtlCol="0">
            <a:spAutoFit/>
          </a:bodyPr>
          <a:lstStyle/>
          <a:p>
            <a:r>
              <a:rPr lang="fr-CA" dirty="0" smtClean="0"/>
              <a:t>Code : </a:t>
            </a:r>
            <a:endParaRPr lang="fr-CA" dirty="0"/>
          </a:p>
        </p:txBody>
      </p:sp>
      <p:sp>
        <p:nvSpPr>
          <p:cNvPr id="65" name="ZoneTexte 64"/>
          <p:cNvSpPr txBox="1"/>
          <p:nvPr/>
        </p:nvSpPr>
        <p:spPr>
          <a:xfrm>
            <a:off x="722769" y="4265103"/>
            <a:ext cx="1244251" cy="461665"/>
          </a:xfrm>
          <a:prstGeom prst="rect">
            <a:avLst/>
          </a:prstGeom>
          <a:noFill/>
        </p:spPr>
        <p:txBody>
          <a:bodyPr wrap="none" rtlCol="0">
            <a:spAutoFit/>
          </a:bodyPr>
          <a:lstStyle/>
          <a:p>
            <a:r>
              <a:rPr lang="fr-CA" dirty="0" smtClean="0"/>
              <a:t>Sortie : </a:t>
            </a:r>
            <a:endParaRPr lang="fr-CA" dirty="0"/>
          </a:p>
        </p:txBody>
      </p:sp>
      <p:pic>
        <p:nvPicPr>
          <p:cNvPr id="5" name="Espace réservé du contenu 4"/>
          <p:cNvPicPr>
            <a:picLocks noGrp="1" noChangeAspect="1"/>
          </p:cNvPicPr>
          <p:nvPr>
            <p:ph idx="1"/>
          </p:nvPr>
        </p:nvPicPr>
        <p:blipFill>
          <a:blip r:embed="rId3"/>
          <a:stretch>
            <a:fillRect/>
          </a:stretch>
        </p:blipFill>
        <p:spPr>
          <a:xfrm>
            <a:off x="2207568" y="1550253"/>
            <a:ext cx="7169621" cy="2566307"/>
          </a:xfrm>
          <a:prstGeom prst="rect">
            <a:avLst/>
          </a:prstGeom>
        </p:spPr>
      </p:pic>
      <p:pic>
        <p:nvPicPr>
          <p:cNvPr id="6" name="Image 5"/>
          <p:cNvPicPr>
            <a:picLocks noChangeAspect="1"/>
          </p:cNvPicPr>
          <p:nvPr/>
        </p:nvPicPr>
        <p:blipFill>
          <a:blip r:embed="rId4"/>
          <a:stretch>
            <a:fillRect/>
          </a:stretch>
        </p:blipFill>
        <p:spPr>
          <a:xfrm>
            <a:off x="2207568" y="4244060"/>
            <a:ext cx="4940299" cy="1738253"/>
          </a:xfrm>
          <a:prstGeom prst="rect">
            <a:avLst/>
          </a:prstGeom>
        </p:spPr>
      </p:pic>
      <p:pic>
        <p:nvPicPr>
          <p:cNvPr id="3" name="Image 2"/>
          <p:cNvPicPr>
            <a:picLocks noChangeAspect="1"/>
          </p:cNvPicPr>
          <p:nvPr/>
        </p:nvPicPr>
        <p:blipFill>
          <a:blip r:embed="rId5"/>
          <a:stretch>
            <a:fillRect/>
          </a:stretch>
        </p:blipFill>
        <p:spPr>
          <a:xfrm>
            <a:off x="684289" y="1068503"/>
            <a:ext cx="10083658" cy="249958"/>
          </a:xfrm>
          <a:prstGeom prst="rect">
            <a:avLst/>
          </a:prstGeom>
        </p:spPr>
      </p:pic>
    </p:spTree>
    <p:extLst>
      <p:ext uri="{BB962C8B-B14F-4D97-AF65-F5344CB8AC3E}">
        <p14:creationId xmlns:p14="http://schemas.microsoft.com/office/powerpoint/2010/main" val="31911248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Application des contraintes et résolution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33</a:t>
            </a:fld>
            <a:endParaRPr lang="fr-FR" altLang="fr-FR" sz="1100" dirty="0">
              <a:solidFill>
                <a:schemeClr val="tx1"/>
              </a:solidFill>
            </a:endParaRPr>
          </a:p>
        </p:txBody>
      </p:sp>
      <p:sp>
        <p:nvSpPr>
          <p:cNvPr id="3" name="Espace réservé du contenu 2"/>
          <p:cNvSpPr>
            <a:spLocks noGrp="1"/>
          </p:cNvSpPr>
          <p:nvPr>
            <p:ph idx="1"/>
          </p:nvPr>
        </p:nvSpPr>
        <p:spPr>
          <a:xfrm>
            <a:off x="666737" y="1340768"/>
            <a:ext cx="10363200" cy="3733800"/>
          </a:xfrm>
        </p:spPr>
        <p:txBody>
          <a:bodyPr/>
          <a:lstStyle/>
          <a:p>
            <a:pPr lvl="1">
              <a:buFont typeface="Arial" panose="020B0604020202020204" pitchFamily="34" charset="0"/>
              <a:buChar char="•"/>
            </a:pPr>
            <a:r>
              <a:rPr lang="fr-CA" sz="2400" dirty="0" smtClean="0"/>
              <a:t>Si les contraintes proviennent d’un modèle WS : </a:t>
            </a:r>
          </a:p>
          <a:p>
            <a:pPr lvl="2">
              <a:buFont typeface="Arial" panose="020B0604020202020204" pitchFamily="34" charset="0"/>
              <a:buChar char="•"/>
            </a:pPr>
            <a:r>
              <a:rPr lang="fr-CA" sz="2400" dirty="0" smtClean="0"/>
              <a:t>On doit utiliser </a:t>
            </a:r>
            <a:r>
              <a:rPr lang="fr-CA" sz="2400" dirty="0" err="1" smtClean="0"/>
              <a:t>FMTmodel</a:t>
            </a:r>
            <a:r>
              <a:rPr lang="fr-CA" sz="2400" dirty="0" smtClean="0"/>
              <a:t>::</a:t>
            </a:r>
            <a:r>
              <a:rPr lang="fr-CA" sz="2400" dirty="0" err="1" smtClean="0"/>
              <a:t>getconstraint</a:t>
            </a:r>
            <a:r>
              <a:rPr lang="fr-CA" sz="2400" dirty="0" smtClean="0"/>
              <a:t>() pour les récupérer.</a:t>
            </a:r>
          </a:p>
          <a:p>
            <a:pPr lvl="2">
              <a:buFont typeface="Arial" panose="020B0604020202020204" pitchFamily="34" charset="0"/>
              <a:buChar char="•"/>
            </a:pPr>
            <a:r>
              <a:rPr lang="fr-CA" sz="2400" dirty="0" smtClean="0"/>
              <a:t>La </a:t>
            </a:r>
            <a:r>
              <a:rPr lang="fr-CA" sz="2400" b="1" dirty="0" smtClean="0"/>
              <a:t>première contrainte</a:t>
            </a:r>
            <a:r>
              <a:rPr lang="fr-CA" sz="2400" dirty="0" smtClean="0"/>
              <a:t> renvoyée correspond à </a:t>
            </a:r>
            <a:r>
              <a:rPr lang="fr-CA" sz="2400" b="1" dirty="0" smtClean="0"/>
              <a:t>l’objectif</a:t>
            </a:r>
            <a:r>
              <a:rPr lang="fr-CA" sz="2400" dirty="0" smtClean="0"/>
              <a:t>. </a:t>
            </a:r>
          </a:p>
          <a:p>
            <a:pPr lvl="1">
              <a:buFont typeface="Arial" panose="020B0604020202020204" pitchFamily="34" charset="0"/>
              <a:buChar char="•"/>
            </a:pPr>
            <a:endParaRPr lang="fr-CA" sz="2400" dirty="0" smtClean="0"/>
          </a:p>
          <a:p>
            <a:pPr lvl="1">
              <a:buFont typeface="Arial" panose="020B0604020202020204" pitchFamily="34" charset="0"/>
              <a:buChar char="•"/>
            </a:pPr>
            <a:endParaRPr lang="fr-CA" sz="2400" dirty="0" smtClean="0"/>
          </a:p>
          <a:p>
            <a:pPr lvl="1">
              <a:buFont typeface="Arial" panose="020B0604020202020204" pitchFamily="34" charset="0"/>
              <a:buChar char="•"/>
            </a:pPr>
            <a:r>
              <a:rPr lang="fr-CA" sz="2400" dirty="0" smtClean="0"/>
              <a:t>Il est </a:t>
            </a:r>
            <a:r>
              <a:rPr lang="fr-CA" sz="2400" b="1" dirty="0" smtClean="0"/>
              <a:t>possible</a:t>
            </a:r>
            <a:r>
              <a:rPr lang="fr-CA" sz="2400" dirty="0" smtClean="0"/>
              <a:t> pour </a:t>
            </a:r>
            <a:r>
              <a:rPr lang="fr-CA" sz="2400" b="1" dirty="0" smtClean="0"/>
              <a:t>l’utilisateur</a:t>
            </a:r>
            <a:r>
              <a:rPr lang="fr-CA" sz="2400" dirty="0" smtClean="0"/>
              <a:t> de lui-même </a:t>
            </a:r>
            <a:r>
              <a:rPr lang="fr-CA" sz="2400" b="1" dirty="0" smtClean="0"/>
              <a:t>définir/modifier</a:t>
            </a:r>
            <a:r>
              <a:rPr lang="fr-CA" sz="2400" dirty="0" smtClean="0"/>
              <a:t> les </a:t>
            </a:r>
            <a:r>
              <a:rPr lang="fr-CA" sz="2400" b="1" dirty="0" smtClean="0"/>
              <a:t>contraintes</a:t>
            </a:r>
            <a:r>
              <a:rPr lang="fr-CA" sz="2400" dirty="0" smtClean="0"/>
              <a:t> et </a:t>
            </a:r>
            <a:r>
              <a:rPr lang="fr-CA" sz="2400" b="1" dirty="0" smtClean="0"/>
              <a:t>l’objectif</a:t>
            </a:r>
            <a:r>
              <a:rPr lang="fr-CA" sz="2400" dirty="0" smtClean="0"/>
              <a:t>, tout comme tous les autres éléments de la classe </a:t>
            </a:r>
            <a:r>
              <a:rPr lang="fr-CA" sz="2400" dirty="0" err="1" smtClean="0"/>
              <a:t>FMTmodel</a:t>
            </a:r>
            <a:r>
              <a:rPr lang="fr-CA" sz="2400" dirty="0" smtClean="0"/>
              <a:t>. </a:t>
            </a:r>
          </a:p>
        </p:txBody>
      </p:sp>
      <p:pic>
        <p:nvPicPr>
          <p:cNvPr id="5" name="Image 4"/>
          <p:cNvPicPr>
            <a:picLocks noChangeAspect="1"/>
          </p:cNvPicPr>
          <p:nvPr/>
        </p:nvPicPr>
        <p:blipFill>
          <a:blip r:embed="rId3"/>
          <a:stretch>
            <a:fillRect/>
          </a:stretch>
        </p:blipFill>
        <p:spPr>
          <a:xfrm>
            <a:off x="2783632" y="2996952"/>
            <a:ext cx="5726059" cy="359678"/>
          </a:xfrm>
          <a:prstGeom prst="rect">
            <a:avLst/>
          </a:prstGeom>
        </p:spPr>
      </p:pic>
    </p:spTree>
    <p:extLst>
      <p:ext uri="{BB962C8B-B14F-4D97-AF65-F5344CB8AC3E}">
        <p14:creationId xmlns:p14="http://schemas.microsoft.com/office/powerpoint/2010/main" val="42779331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Application des contraintes et résolution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34</a:t>
            </a:fld>
            <a:endParaRPr lang="fr-FR" altLang="fr-FR" sz="1100" dirty="0">
              <a:solidFill>
                <a:schemeClr val="tx1"/>
              </a:solidFill>
            </a:endParaRPr>
          </a:p>
        </p:txBody>
      </p:sp>
      <p:sp>
        <p:nvSpPr>
          <p:cNvPr id="3" name="Espace réservé du contenu 2"/>
          <p:cNvSpPr>
            <a:spLocks noGrp="1"/>
          </p:cNvSpPr>
          <p:nvPr>
            <p:ph idx="1"/>
          </p:nvPr>
        </p:nvSpPr>
        <p:spPr>
          <a:xfrm>
            <a:off x="666737" y="1340768"/>
            <a:ext cx="10363200" cy="3733800"/>
          </a:xfrm>
        </p:spPr>
        <p:txBody>
          <a:bodyPr/>
          <a:lstStyle/>
          <a:p>
            <a:pPr lvl="1">
              <a:buFont typeface="Arial" panose="020B0604020202020204" pitchFamily="34" charset="0"/>
              <a:buChar char="•"/>
            </a:pPr>
            <a:r>
              <a:rPr lang="fr-CA" sz="2400" dirty="0" smtClean="0"/>
              <a:t>Les fonctions </a:t>
            </a:r>
            <a:r>
              <a:rPr lang="fr-CA" sz="2400" dirty="0" err="1" smtClean="0"/>
              <a:t>setobjective</a:t>
            </a:r>
            <a:r>
              <a:rPr lang="fr-CA" sz="2400" dirty="0" smtClean="0"/>
              <a:t> et </a:t>
            </a:r>
            <a:r>
              <a:rPr lang="fr-CA" sz="2400" dirty="0" err="1" smtClean="0"/>
              <a:t>setconstraint</a:t>
            </a:r>
            <a:r>
              <a:rPr lang="fr-CA" sz="2400" dirty="0" smtClean="0"/>
              <a:t> sont utilisé pour appliqué les contraintes au modèle. </a:t>
            </a:r>
          </a:p>
          <a:p>
            <a:pPr lvl="1">
              <a:buFont typeface="Arial" panose="020B0604020202020204" pitchFamily="34" charset="0"/>
              <a:buChar char="•"/>
            </a:pPr>
            <a:endParaRPr lang="fr-CA" sz="2400" dirty="0" smtClean="0"/>
          </a:p>
          <a:p>
            <a:pPr lvl="1">
              <a:buFont typeface="Arial" panose="020B0604020202020204" pitchFamily="34" charset="0"/>
              <a:buChar char="•"/>
            </a:pPr>
            <a:endParaRPr lang="fr-CA" sz="2400" dirty="0" smtClean="0"/>
          </a:p>
          <a:p>
            <a:pPr lvl="1">
              <a:buFont typeface="Arial" panose="020B0604020202020204" pitchFamily="34" charset="0"/>
              <a:buChar char="•"/>
            </a:pPr>
            <a:r>
              <a:rPr lang="fr-CA" sz="2400" dirty="0" smtClean="0"/>
              <a:t>Pour résoudre le modèle : </a:t>
            </a:r>
          </a:p>
          <a:p>
            <a:pPr lvl="1">
              <a:buFont typeface="Arial" panose="020B0604020202020204" pitchFamily="34" charset="0"/>
              <a:buChar char="•"/>
            </a:pPr>
            <a:endParaRPr lang="fr-CA" sz="2400" dirty="0"/>
          </a:p>
          <a:p>
            <a:pPr lvl="1">
              <a:buFont typeface="Arial" panose="020B0604020202020204" pitchFamily="34" charset="0"/>
              <a:buChar char="•"/>
            </a:pPr>
            <a:endParaRPr lang="fr-CA" sz="2400" dirty="0" smtClean="0"/>
          </a:p>
          <a:p>
            <a:pPr lvl="1">
              <a:buFont typeface="Arial" panose="020B0604020202020204" pitchFamily="34" charset="0"/>
              <a:buChar char="•"/>
            </a:pPr>
            <a:r>
              <a:rPr lang="fr-CA" sz="2400" dirty="0" smtClean="0"/>
              <a:t>Possibilité de résoudre une seconde fois après quelques modification de la matrice : </a:t>
            </a:r>
          </a:p>
        </p:txBody>
      </p:sp>
      <p:pic>
        <p:nvPicPr>
          <p:cNvPr id="6" name="Image 5"/>
          <p:cNvPicPr>
            <a:picLocks noChangeAspect="1"/>
          </p:cNvPicPr>
          <p:nvPr/>
        </p:nvPicPr>
        <p:blipFill>
          <a:blip r:embed="rId3"/>
          <a:stretch>
            <a:fillRect/>
          </a:stretch>
        </p:blipFill>
        <p:spPr>
          <a:xfrm>
            <a:off x="2373536" y="2322578"/>
            <a:ext cx="6781352" cy="606950"/>
          </a:xfrm>
          <a:prstGeom prst="rect">
            <a:avLst/>
          </a:prstGeom>
        </p:spPr>
      </p:pic>
      <p:pic>
        <p:nvPicPr>
          <p:cNvPr id="7" name="Image 6"/>
          <p:cNvPicPr>
            <a:picLocks noChangeAspect="1"/>
          </p:cNvPicPr>
          <p:nvPr/>
        </p:nvPicPr>
        <p:blipFill>
          <a:blip r:embed="rId4"/>
          <a:stretch>
            <a:fillRect/>
          </a:stretch>
        </p:blipFill>
        <p:spPr>
          <a:xfrm>
            <a:off x="4223792" y="3712792"/>
            <a:ext cx="2276878" cy="379480"/>
          </a:xfrm>
          <a:prstGeom prst="rect">
            <a:avLst/>
          </a:prstGeom>
        </p:spPr>
      </p:pic>
      <p:pic>
        <p:nvPicPr>
          <p:cNvPr id="8" name="Image 7"/>
          <p:cNvPicPr>
            <a:picLocks noChangeAspect="1"/>
          </p:cNvPicPr>
          <p:nvPr/>
        </p:nvPicPr>
        <p:blipFill>
          <a:blip r:embed="rId5"/>
          <a:stretch>
            <a:fillRect/>
          </a:stretch>
        </p:blipFill>
        <p:spPr>
          <a:xfrm>
            <a:off x="4367808" y="5231615"/>
            <a:ext cx="1892771" cy="347009"/>
          </a:xfrm>
          <a:prstGeom prst="rect">
            <a:avLst/>
          </a:prstGeom>
        </p:spPr>
      </p:pic>
    </p:spTree>
    <p:extLst>
      <p:ext uri="{BB962C8B-B14F-4D97-AF65-F5344CB8AC3E}">
        <p14:creationId xmlns:p14="http://schemas.microsoft.com/office/powerpoint/2010/main" val="24777247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Application des contraintes et résolution (R)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35</a:t>
            </a:fld>
            <a:endParaRPr lang="fr-FR" altLang="fr-FR" sz="1100" dirty="0">
              <a:solidFill>
                <a:schemeClr val="tx1"/>
              </a:solidFill>
            </a:endParaRPr>
          </a:p>
        </p:txBody>
      </p:sp>
      <p:pic>
        <p:nvPicPr>
          <p:cNvPr id="7" name="Image 6"/>
          <p:cNvPicPr>
            <a:picLocks noChangeAspect="1"/>
          </p:cNvPicPr>
          <p:nvPr/>
        </p:nvPicPr>
        <p:blipFill>
          <a:blip r:embed="rId3"/>
          <a:stretch>
            <a:fillRect/>
          </a:stretch>
        </p:blipFill>
        <p:spPr>
          <a:xfrm>
            <a:off x="6888088" y="1736692"/>
            <a:ext cx="4826573" cy="4077072"/>
          </a:xfrm>
          <a:prstGeom prst="rect">
            <a:avLst/>
          </a:prstGeom>
        </p:spPr>
      </p:pic>
      <p:pic>
        <p:nvPicPr>
          <p:cNvPr id="9" name="Espace réservé du contenu 8"/>
          <p:cNvPicPr>
            <a:picLocks noGrp="1" noChangeAspect="1"/>
          </p:cNvPicPr>
          <p:nvPr>
            <p:ph idx="1"/>
          </p:nvPr>
        </p:nvPicPr>
        <p:blipFill>
          <a:blip r:embed="rId4"/>
          <a:stretch>
            <a:fillRect/>
          </a:stretch>
        </p:blipFill>
        <p:spPr>
          <a:xfrm>
            <a:off x="349936" y="1756048"/>
            <a:ext cx="5938372" cy="3733800"/>
          </a:xfrm>
          <a:prstGeom prst="rect">
            <a:avLst/>
          </a:prstGeom>
        </p:spPr>
      </p:pic>
      <p:sp>
        <p:nvSpPr>
          <p:cNvPr id="11" name="ZoneTexte 10"/>
          <p:cNvSpPr txBox="1"/>
          <p:nvPr/>
        </p:nvSpPr>
        <p:spPr>
          <a:xfrm>
            <a:off x="349936" y="1275027"/>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66660" y="1248968"/>
            <a:ext cx="1244251" cy="461665"/>
          </a:xfrm>
          <a:prstGeom prst="rect">
            <a:avLst/>
          </a:prstGeom>
          <a:noFill/>
        </p:spPr>
        <p:txBody>
          <a:bodyPr wrap="none" rtlCol="0">
            <a:spAutoFit/>
          </a:bodyPr>
          <a:lstStyle/>
          <a:p>
            <a:r>
              <a:rPr lang="fr-CA" dirty="0" smtClean="0"/>
              <a:t>Sortie : </a:t>
            </a:r>
            <a:endParaRPr lang="fr-CA" dirty="0"/>
          </a:p>
        </p:txBody>
      </p:sp>
    </p:spTree>
    <p:extLst>
      <p:ext uri="{BB962C8B-B14F-4D97-AF65-F5344CB8AC3E}">
        <p14:creationId xmlns:p14="http://schemas.microsoft.com/office/powerpoint/2010/main" val="41071592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Application des contraintes et résolution (Python)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36</a:t>
            </a:fld>
            <a:endParaRPr lang="fr-FR" altLang="fr-FR" sz="1100" dirty="0">
              <a:solidFill>
                <a:schemeClr val="tx1"/>
              </a:solidFill>
            </a:endParaRPr>
          </a:p>
        </p:txBody>
      </p:sp>
      <p:sp>
        <p:nvSpPr>
          <p:cNvPr id="11" name="ZoneTexte 10"/>
          <p:cNvSpPr txBox="1"/>
          <p:nvPr/>
        </p:nvSpPr>
        <p:spPr>
          <a:xfrm>
            <a:off x="341588" y="951111"/>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14469" y="914479"/>
            <a:ext cx="1244251" cy="461665"/>
          </a:xfrm>
          <a:prstGeom prst="rect">
            <a:avLst/>
          </a:prstGeom>
          <a:noFill/>
        </p:spPr>
        <p:txBody>
          <a:bodyPr wrap="none" rtlCol="0">
            <a:spAutoFit/>
          </a:bodyPr>
          <a:lstStyle/>
          <a:p>
            <a:r>
              <a:rPr lang="fr-CA" dirty="0" smtClean="0"/>
              <a:t>Sortie : </a:t>
            </a:r>
            <a:endParaRPr lang="fr-CA" dirty="0"/>
          </a:p>
        </p:txBody>
      </p:sp>
      <p:pic>
        <p:nvPicPr>
          <p:cNvPr id="5" name="Espace réservé du contenu 4"/>
          <p:cNvPicPr>
            <a:picLocks noGrp="1" noChangeAspect="1"/>
          </p:cNvPicPr>
          <p:nvPr>
            <p:ph idx="1"/>
          </p:nvPr>
        </p:nvPicPr>
        <p:blipFill>
          <a:blip r:embed="rId3"/>
          <a:stretch>
            <a:fillRect/>
          </a:stretch>
        </p:blipFill>
        <p:spPr>
          <a:xfrm>
            <a:off x="119336" y="1772816"/>
            <a:ext cx="6562274" cy="3053953"/>
          </a:xfrm>
          <a:prstGeom prst="rect">
            <a:avLst/>
          </a:prstGeom>
        </p:spPr>
      </p:pic>
      <p:grpSp>
        <p:nvGrpSpPr>
          <p:cNvPr id="10" name="Groupe 9"/>
          <p:cNvGrpSpPr/>
          <p:nvPr/>
        </p:nvGrpSpPr>
        <p:grpSpPr>
          <a:xfrm>
            <a:off x="6814469" y="1489215"/>
            <a:ext cx="5069956" cy="5223481"/>
            <a:chOff x="1119099" y="-603448"/>
            <a:chExt cx="7086600" cy="6937160"/>
          </a:xfrm>
        </p:grpSpPr>
        <p:pic>
          <p:nvPicPr>
            <p:cNvPr id="6" name="Image 5"/>
            <p:cNvPicPr>
              <a:picLocks noChangeAspect="1"/>
            </p:cNvPicPr>
            <p:nvPr/>
          </p:nvPicPr>
          <p:blipFill>
            <a:blip r:embed="rId4"/>
            <a:stretch>
              <a:fillRect/>
            </a:stretch>
          </p:blipFill>
          <p:spPr>
            <a:xfrm>
              <a:off x="1119099" y="-603448"/>
              <a:ext cx="7086600" cy="6286500"/>
            </a:xfrm>
            <a:prstGeom prst="rect">
              <a:avLst/>
            </a:prstGeom>
          </p:spPr>
        </p:pic>
        <p:pic>
          <p:nvPicPr>
            <p:cNvPr id="8" name="Image 7"/>
            <p:cNvPicPr>
              <a:picLocks noChangeAspect="1"/>
            </p:cNvPicPr>
            <p:nvPr/>
          </p:nvPicPr>
          <p:blipFill rotWithShape="1">
            <a:blip r:embed="rId5"/>
            <a:srcRect r="2786"/>
            <a:stretch/>
          </p:blipFill>
          <p:spPr>
            <a:xfrm>
              <a:off x="1119099" y="5666962"/>
              <a:ext cx="7065133" cy="666750"/>
            </a:xfrm>
            <a:prstGeom prst="rect">
              <a:avLst/>
            </a:prstGeom>
          </p:spPr>
        </p:pic>
      </p:grpSp>
    </p:spTree>
    <p:extLst>
      <p:ext uri="{BB962C8B-B14F-4D97-AF65-F5344CB8AC3E}">
        <p14:creationId xmlns:p14="http://schemas.microsoft.com/office/powerpoint/2010/main" val="250813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smtClean="0">
                <a:effectLst>
                  <a:outerShdw blurRad="38100" dist="38100" dir="2700000" algn="tl">
                    <a:srgbClr val="000000">
                      <a:alpha val="43137"/>
                    </a:srgbClr>
                  </a:outerShdw>
                </a:effectLst>
                <a:cs typeface="Arial" panose="020B0604020202020204" pitchFamily="34" charset="0"/>
              </a:rPr>
              <a:t>Construction de périodes avec une solution existante (</a:t>
            </a:r>
            <a:r>
              <a:rPr lang="fr-CA" dirty="0" err="1" smtClean="0">
                <a:effectLst>
                  <a:outerShdw blurRad="38100" dist="38100" dir="2700000" algn="tl">
                    <a:srgbClr val="000000">
                      <a:alpha val="43137"/>
                    </a:srgbClr>
                  </a:outerShdw>
                </a:effectLst>
                <a:cs typeface="Arial" panose="020B0604020202020204" pitchFamily="34" charset="0"/>
              </a:rPr>
              <a:t>partialbuild</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37</a:t>
            </a:fld>
            <a:endParaRPr lang="fr-FR" altLang="fr-FR" sz="1100" dirty="0">
              <a:solidFill>
                <a:schemeClr val="tx1"/>
              </a:solidFill>
            </a:endParaRPr>
          </a:p>
        </p:txBody>
      </p:sp>
      <p:sp>
        <p:nvSpPr>
          <p:cNvPr id="3" name="Espace réservé du contenu 2"/>
          <p:cNvSpPr>
            <a:spLocks noGrp="1"/>
          </p:cNvSpPr>
          <p:nvPr>
            <p:ph idx="1"/>
          </p:nvPr>
        </p:nvSpPr>
        <p:spPr>
          <a:xfrm>
            <a:off x="666737" y="1340768"/>
            <a:ext cx="10363200" cy="3733800"/>
          </a:xfrm>
        </p:spPr>
        <p:txBody>
          <a:bodyPr/>
          <a:lstStyle/>
          <a:p>
            <a:r>
              <a:rPr lang="fr-CA" dirty="0" smtClean="0"/>
              <a:t>Il est possible d’</a:t>
            </a:r>
            <a:r>
              <a:rPr lang="fr-CA" b="1" dirty="0" smtClean="0"/>
              <a:t>utiliser des solutions existantes</a:t>
            </a:r>
            <a:r>
              <a:rPr lang="fr-CA" dirty="0" smtClean="0"/>
              <a:t> d’un modèle pour </a:t>
            </a:r>
            <a:r>
              <a:rPr lang="fr-CA" b="1" dirty="0" smtClean="0"/>
              <a:t>construire les périodes </a:t>
            </a:r>
            <a:r>
              <a:rPr lang="fr-CA" dirty="0" smtClean="0"/>
              <a:t>de </a:t>
            </a:r>
            <a:r>
              <a:rPr lang="fr-CA" dirty="0" err="1" smtClean="0"/>
              <a:t>FMTlpmodel</a:t>
            </a:r>
            <a:r>
              <a:rPr lang="fr-CA" dirty="0" smtClean="0"/>
              <a:t>. </a:t>
            </a:r>
          </a:p>
          <a:p>
            <a:endParaRPr lang="fr-CA" dirty="0"/>
          </a:p>
          <a:p>
            <a:r>
              <a:rPr lang="fr-CA" dirty="0" smtClean="0"/>
              <a:t>Dans ce cas, le </a:t>
            </a:r>
            <a:r>
              <a:rPr lang="fr-CA" dirty="0" err="1" smtClean="0"/>
              <a:t>FMTgraph</a:t>
            </a:r>
            <a:r>
              <a:rPr lang="fr-CA" dirty="0" smtClean="0"/>
              <a:t> n’aura que les </a:t>
            </a:r>
            <a:r>
              <a:rPr lang="fr-CA" b="1" i="1" dirty="0" err="1" smtClean="0"/>
              <a:t>edges</a:t>
            </a:r>
            <a:r>
              <a:rPr lang="fr-CA" dirty="0" smtClean="0"/>
              <a:t> et les </a:t>
            </a:r>
            <a:r>
              <a:rPr lang="fr-CA" b="1" i="1" dirty="0" smtClean="0"/>
              <a:t>vertex</a:t>
            </a:r>
            <a:r>
              <a:rPr lang="fr-CA" dirty="0" smtClean="0"/>
              <a:t> </a:t>
            </a:r>
            <a:r>
              <a:rPr lang="fr-CA" b="1" dirty="0" smtClean="0"/>
              <a:t>utilisés</a:t>
            </a:r>
            <a:r>
              <a:rPr lang="fr-CA" dirty="0" smtClean="0"/>
              <a:t> par la </a:t>
            </a:r>
            <a:r>
              <a:rPr lang="fr-CA" b="1" dirty="0" smtClean="0"/>
              <a:t>solution</a:t>
            </a:r>
            <a:r>
              <a:rPr lang="fr-CA" dirty="0" smtClean="0"/>
              <a:t>. </a:t>
            </a:r>
          </a:p>
          <a:p>
            <a:endParaRPr lang="fr-CA" dirty="0"/>
          </a:p>
          <a:p>
            <a:r>
              <a:rPr lang="fr-CA" dirty="0" smtClean="0"/>
              <a:t>Cela permet d’</a:t>
            </a:r>
            <a:r>
              <a:rPr lang="fr-CA" b="1" dirty="0" smtClean="0"/>
              <a:t>interroger la solution</a:t>
            </a:r>
            <a:r>
              <a:rPr lang="fr-CA" dirty="0" smtClean="0"/>
              <a:t> du modèle quand à certains </a:t>
            </a:r>
            <a:r>
              <a:rPr lang="fr-CA" b="1" i="1" dirty="0" smtClean="0"/>
              <a:t>outputs</a:t>
            </a:r>
            <a:r>
              <a:rPr lang="fr-CA" dirty="0" smtClean="0"/>
              <a:t> sans devoir le solutionner une nouvelle fois. </a:t>
            </a:r>
            <a:endParaRPr lang="fr-CA" dirty="0"/>
          </a:p>
        </p:txBody>
      </p:sp>
    </p:spTree>
    <p:extLst>
      <p:ext uri="{BB962C8B-B14F-4D97-AF65-F5344CB8AC3E}">
        <p14:creationId xmlns:p14="http://schemas.microsoft.com/office/powerpoint/2010/main" val="5467464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smtClean="0">
                <a:effectLst>
                  <a:outerShdw blurRad="38100" dist="38100" dir="2700000" algn="tl">
                    <a:srgbClr val="000000">
                      <a:alpha val="43137"/>
                    </a:srgbClr>
                  </a:outerShdw>
                </a:effectLst>
                <a:cs typeface="Arial" panose="020B0604020202020204" pitchFamily="34" charset="0"/>
              </a:rPr>
              <a:t>Construction de périodes avec une solution existante (</a:t>
            </a:r>
            <a:r>
              <a:rPr lang="fr-CA" dirty="0" err="1" smtClean="0">
                <a:effectLst>
                  <a:outerShdw blurRad="38100" dist="38100" dir="2700000" algn="tl">
                    <a:srgbClr val="000000">
                      <a:alpha val="43137"/>
                    </a:srgbClr>
                  </a:outerShdw>
                </a:effectLst>
                <a:cs typeface="Arial" panose="020B0604020202020204" pitchFamily="34" charset="0"/>
              </a:rPr>
              <a:t>partialbuild</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38</a:t>
            </a:fld>
            <a:endParaRPr lang="fr-FR" altLang="fr-FR" sz="1100" dirty="0">
              <a:solidFill>
                <a:schemeClr val="tx1"/>
              </a:solidFill>
            </a:endParaRPr>
          </a:p>
        </p:txBody>
      </p:sp>
      <p:sp>
        <p:nvSpPr>
          <p:cNvPr id="3" name="Espace réservé du contenu 2"/>
          <p:cNvSpPr>
            <a:spLocks noGrp="1"/>
          </p:cNvSpPr>
          <p:nvPr>
            <p:ph idx="1"/>
          </p:nvPr>
        </p:nvSpPr>
        <p:spPr>
          <a:xfrm>
            <a:off x="666737" y="1340768"/>
            <a:ext cx="10363200" cy="3733800"/>
          </a:xfrm>
        </p:spPr>
        <p:txBody>
          <a:bodyPr/>
          <a:lstStyle/>
          <a:p>
            <a:pPr lvl="1">
              <a:buFont typeface="Arial" panose="020B0604020202020204" pitchFamily="34" charset="0"/>
              <a:buChar char="•"/>
            </a:pPr>
            <a:r>
              <a:rPr lang="fr-CA" dirty="0" smtClean="0"/>
              <a:t>On doit seulement lire les fichiers de cédule pour le scénario et les passer a à la fonction </a:t>
            </a:r>
            <a:r>
              <a:rPr lang="fr-CA" dirty="0" err="1" smtClean="0"/>
              <a:t>buildperiod</a:t>
            </a:r>
            <a:r>
              <a:rPr lang="fr-CA" dirty="0"/>
              <a:t> </a:t>
            </a:r>
            <a:r>
              <a:rPr lang="fr-CA" dirty="0" smtClean="0"/>
              <a:t>:</a:t>
            </a:r>
          </a:p>
          <a:p>
            <a:endParaRPr lang="fr-CA" dirty="0" smtClean="0"/>
          </a:p>
          <a:p>
            <a:pPr lvl="1">
              <a:buFont typeface="Arial" panose="020B0604020202020204" pitchFamily="34" charset="0"/>
              <a:buChar char="•"/>
            </a:pPr>
            <a:endParaRPr lang="fr-CA" dirty="0" smtClean="0"/>
          </a:p>
          <a:p>
            <a:pPr lvl="1">
              <a:buFont typeface="Arial" panose="020B0604020202020204" pitchFamily="34" charset="0"/>
              <a:buChar char="•"/>
            </a:pPr>
            <a:r>
              <a:rPr lang="fr-CA" dirty="0" smtClean="0"/>
              <a:t>Au lieu d’appliquer les contraintes et un objectif, on applique la solution</a:t>
            </a:r>
            <a:r>
              <a:rPr lang="fr-CA" dirty="0"/>
              <a:t> </a:t>
            </a:r>
            <a:r>
              <a:rPr lang="fr-CA" dirty="0" smtClean="0"/>
              <a:t>: </a:t>
            </a:r>
          </a:p>
          <a:p>
            <a:pPr lvl="1">
              <a:buFont typeface="Arial" panose="020B0604020202020204" pitchFamily="34" charset="0"/>
              <a:buChar char="•"/>
            </a:pPr>
            <a:endParaRPr lang="fr-CA" dirty="0"/>
          </a:p>
          <a:p>
            <a:pPr lvl="1">
              <a:buFont typeface="Arial" panose="020B0604020202020204" pitchFamily="34" charset="0"/>
              <a:buChar char="•"/>
            </a:pPr>
            <a:endParaRPr lang="fr-CA" dirty="0" smtClean="0"/>
          </a:p>
          <a:p>
            <a:pPr lvl="1">
              <a:buFont typeface="Arial" panose="020B0604020202020204" pitchFamily="34" charset="0"/>
              <a:buChar char="•"/>
            </a:pPr>
            <a:r>
              <a:rPr lang="fr-CA" dirty="0" smtClean="0"/>
              <a:t>Les modèles qui ont beaucoup d’actions LOCKEXEMPT peuvent ne renvoyé des erreurs avec le </a:t>
            </a:r>
            <a:r>
              <a:rPr lang="fr-CA" dirty="0" err="1" smtClean="0"/>
              <a:t>setsolution</a:t>
            </a:r>
            <a:r>
              <a:rPr lang="fr-CA" dirty="0"/>
              <a:t> </a:t>
            </a:r>
            <a:r>
              <a:rPr lang="fr-CA" dirty="0" smtClean="0"/>
              <a:t>car les lock ne sont pas écrit dans la solution. Dans ce cas, on utilise : </a:t>
            </a:r>
          </a:p>
          <a:p>
            <a:pPr lvl="1">
              <a:buFont typeface="Arial" panose="020B0604020202020204" pitchFamily="34" charset="0"/>
              <a:buChar char="•"/>
            </a:pPr>
            <a:endParaRPr lang="fr-CA" dirty="0" smtClean="0"/>
          </a:p>
        </p:txBody>
      </p:sp>
      <p:pic>
        <p:nvPicPr>
          <p:cNvPr id="5" name="Image 4"/>
          <p:cNvPicPr>
            <a:picLocks noChangeAspect="1"/>
          </p:cNvPicPr>
          <p:nvPr/>
        </p:nvPicPr>
        <p:blipFill>
          <a:blip r:embed="rId3"/>
          <a:stretch>
            <a:fillRect/>
          </a:stretch>
        </p:blipFill>
        <p:spPr>
          <a:xfrm>
            <a:off x="1199456" y="2420888"/>
            <a:ext cx="10085339" cy="251380"/>
          </a:xfrm>
          <a:prstGeom prst="rect">
            <a:avLst/>
          </a:prstGeom>
        </p:spPr>
      </p:pic>
      <p:pic>
        <p:nvPicPr>
          <p:cNvPr id="6" name="Image 5"/>
          <p:cNvPicPr>
            <a:picLocks noChangeAspect="1"/>
          </p:cNvPicPr>
          <p:nvPr/>
        </p:nvPicPr>
        <p:blipFill>
          <a:blip r:embed="rId4"/>
          <a:stretch>
            <a:fillRect/>
          </a:stretch>
        </p:blipFill>
        <p:spPr>
          <a:xfrm>
            <a:off x="1888786" y="3527540"/>
            <a:ext cx="7750851" cy="307472"/>
          </a:xfrm>
          <a:prstGeom prst="rect">
            <a:avLst/>
          </a:prstGeom>
        </p:spPr>
      </p:pic>
      <p:pic>
        <p:nvPicPr>
          <p:cNvPr id="7" name="Image 6"/>
          <p:cNvPicPr>
            <a:picLocks noChangeAspect="1"/>
          </p:cNvPicPr>
          <p:nvPr/>
        </p:nvPicPr>
        <p:blipFill>
          <a:blip r:embed="rId5"/>
          <a:stretch>
            <a:fillRect/>
          </a:stretch>
        </p:blipFill>
        <p:spPr>
          <a:xfrm>
            <a:off x="1614111" y="5238749"/>
            <a:ext cx="8025526" cy="247701"/>
          </a:xfrm>
          <a:prstGeom prst="rect">
            <a:avLst/>
          </a:prstGeom>
        </p:spPr>
      </p:pic>
    </p:spTree>
    <p:extLst>
      <p:ext uri="{BB962C8B-B14F-4D97-AF65-F5344CB8AC3E}">
        <p14:creationId xmlns:p14="http://schemas.microsoft.com/office/powerpoint/2010/main" val="4315715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23392" y="236834"/>
            <a:ext cx="10363200" cy="762000"/>
          </a:xfrm>
        </p:spPr>
        <p:txBody>
          <a:bodyPr/>
          <a:lstStyle/>
          <a:p>
            <a:r>
              <a:rPr lang="fr-CA" dirty="0">
                <a:effectLst>
                  <a:outerShdw blurRad="38100" dist="38100" dir="2700000" algn="tl">
                    <a:srgbClr val="000000">
                      <a:alpha val="43137"/>
                    </a:srgbClr>
                  </a:outerShdw>
                </a:effectLst>
                <a:cs typeface="Arial" panose="020B0604020202020204" pitchFamily="34" charset="0"/>
              </a:rPr>
              <a:t>Construction de périodes avec une solution existante (</a:t>
            </a:r>
            <a:r>
              <a:rPr lang="fr-CA" dirty="0" err="1">
                <a:effectLst>
                  <a:outerShdw blurRad="38100" dist="38100" dir="2700000" algn="tl">
                    <a:srgbClr val="000000">
                      <a:alpha val="43137"/>
                    </a:srgbClr>
                  </a:outerShdw>
                </a:effectLst>
                <a:cs typeface="Arial" panose="020B0604020202020204" pitchFamily="34" charset="0"/>
              </a:rPr>
              <a:t>partialbuild</a:t>
            </a:r>
            <a:r>
              <a:rPr lang="fr-CA" dirty="0">
                <a:effectLst>
                  <a:outerShdw blurRad="38100" dist="38100" dir="2700000" algn="tl">
                    <a:srgbClr val="000000">
                      <a:alpha val="43137"/>
                    </a:srgbClr>
                  </a:outerShdw>
                </a:effectLst>
                <a:cs typeface="Arial" panose="020B0604020202020204" pitchFamily="34" charset="0"/>
              </a:rPr>
              <a:t>)(</a:t>
            </a:r>
            <a:r>
              <a:rPr lang="fr-CA" dirty="0" smtClean="0">
                <a:effectLst>
                  <a:outerShdw blurRad="38100" dist="38100" dir="2700000" algn="tl">
                    <a:srgbClr val="000000">
                      <a:alpha val="43137"/>
                    </a:srgbClr>
                  </a:outerShdw>
                </a:effectLst>
                <a:cs typeface="Arial" panose="020B0604020202020204" pitchFamily="34" charset="0"/>
              </a:rPr>
              <a:t>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39</a:t>
            </a:fld>
            <a:endParaRPr lang="fr-FR" altLang="fr-FR" sz="1100" dirty="0">
              <a:solidFill>
                <a:schemeClr val="tx1"/>
              </a:solidFill>
            </a:endParaRPr>
          </a:p>
        </p:txBody>
      </p:sp>
      <p:sp>
        <p:nvSpPr>
          <p:cNvPr id="11" name="ZoneTexte 10"/>
          <p:cNvSpPr txBox="1"/>
          <p:nvPr/>
        </p:nvSpPr>
        <p:spPr>
          <a:xfrm>
            <a:off x="341588" y="951111"/>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14469" y="914479"/>
            <a:ext cx="1244251" cy="461665"/>
          </a:xfrm>
          <a:prstGeom prst="rect">
            <a:avLst/>
          </a:prstGeom>
          <a:noFill/>
        </p:spPr>
        <p:txBody>
          <a:bodyPr wrap="none" rtlCol="0">
            <a:spAutoFit/>
          </a:bodyPr>
          <a:lstStyle/>
          <a:p>
            <a:r>
              <a:rPr lang="fr-CA" dirty="0" smtClean="0"/>
              <a:t>Sortie : </a:t>
            </a:r>
            <a:endParaRPr lang="fr-CA" dirty="0"/>
          </a:p>
        </p:txBody>
      </p:sp>
      <p:pic>
        <p:nvPicPr>
          <p:cNvPr id="5" name="Espace réservé du contenu 4"/>
          <p:cNvPicPr>
            <a:picLocks noGrp="1" noChangeAspect="1"/>
          </p:cNvPicPr>
          <p:nvPr>
            <p:ph idx="1"/>
          </p:nvPr>
        </p:nvPicPr>
        <p:blipFill>
          <a:blip r:embed="rId3"/>
          <a:stretch>
            <a:fillRect/>
          </a:stretch>
        </p:blipFill>
        <p:spPr>
          <a:xfrm>
            <a:off x="364128" y="1556792"/>
            <a:ext cx="5038642" cy="2484904"/>
          </a:xfrm>
          <a:prstGeom prst="rect">
            <a:avLst/>
          </a:prstGeom>
        </p:spPr>
      </p:pic>
      <p:pic>
        <p:nvPicPr>
          <p:cNvPr id="6" name="Image 5"/>
          <p:cNvPicPr>
            <a:picLocks noChangeAspect="1"/>
          </p:cNvPicPr>
          <p:nvPr/>
        </p:nvPicPr>
        <p:blipFill>
          <a:blip r:embed="rId4"/>
          <a:stretch>
            <a:fillRect/>
          </a:stretch>
        </p:blipFill>
        <p:spPr>
          <a:xfrm>
            <a:off x="6427787" y="1556792"/>
            <a:ext cx="5052594" cy="4087167"/>
          </a:xfrm>
          <a:prstGeom prst="rect">
            <a:avLst/>
          </a:prstGeom>
        </p:spPr>
      </p:pic>
    </p:spTree>
    <p:extLst>
      <p:ext uri="{BB962C8B-B14F-4D97-AF65-F5344CB8AC3E}">
        <p14:creationId xmlns:p14="http://schemas.microsoft.com/office/powerpoint/2010/main" val="3469595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Caractéristique de FMT</a:t>
            </a:r>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a:t>
            </a:fld>
            <a:endParaRPr lang="fr-FR" altLang="fr-FR" sz="1100" dirty="0">
              <a:solidFill>
                <a:schemeClr val="tx1"/>
              </a:solidFill>
            </a:endParaRPr>
          </a:p>
        </p:txBody>
      </p:sp>
      <p:sp>
        <p:nvSpPr>
          <p:cNvPr id="5" name="Espace réservé du contenu 4"/>
          <p:cNvSpPr>
            <a:spLocks noGrp="1"/>
          </p:cNvSpPr>
          <p:nvPr>
            <p:ph idx="1"/>
          </p:nvPr>
        </p:nvSpPr>
        <p:spPr>
          <a:xfrm>
            <a:off x="666737" y="1052736"/>
            <a:ext cx="10363200" cy="4608512"/>
          </a:xfrm>
        </p:spPr>
        <p:txBody>
          <a:bodyPr/>
          <a:lstStyle/>
          <a:p>
            <a:pPr lvl="1">
              <a:buFont typeface="Arial" panose="020B0604020202020204" pitchFamily="34" charset="0"/>
              <a:buChar char="•"/>
            </a:pPr>
            <a:r>
              <a:rPr lang="fr-CA" b="1" dirty="0" smtClean="0"/>
              <a:t>Compile sous Windows : </a:t>
            </a:r>
          </a:p>
          <a:p>
            <a:pPr lvl="2">
              <a:buFont typeface="Arial" panose="020B0604020202020204" pitchFamily="34" charset="0"/>
              <a:buChar char="•"/>
            </a:pPr>
            <a:r>
              <a:rPr lang="fr-CA" dirty="0" smtClean="0"/>
              <a:t>Visual Studio 2017</a:t>
            </a:r>
          </a:p>
          <a:p>
            <a:pPr lvl="2">
              <a:buFont typeface="Arial" panose="020B0604020202020204" pitchFamily="34" charset="0"/>
              <a:buChar char="•"/>
            </a:pPr>
            <a:r>
              <a:rPr lang="fr-CA" dirty="0" smtClean="0"/>
              <a:t>MSYS2 (g++ &gt;4.9)</a:t>
            </a:r>
          </a:p>
          <a:p>
            <a:pPr lvl="2">
              <a:buFont typeface="Arial" panose="020B0604020202020204" pitchFamily="34" charset="0"/>
              <a:buChar char="•"/>
            </a:pPr>
            <a:r>
              <a:rPr lang="fr-CA" dirty="0" err="1" smtClean="0"/>
              <a:t>Cygwin</a:t>
            </a:r>
            <a:r>
              <a:rPr lang="fr-CA" dirty="0" smtClean="0"/>
              <a:t> (g++ &gt;4.9)</a:t>
            </a:r>
          </a:p>
          <a:p>
            <a:pPr marL="457200" lvl="1" indent="0">
              <a:buNone/>
            </a:pPr>
            <a:endParaRPr lang="fr-CA" smtClean="0"/>
          </a:p>
          <a:p>
            <a:pPr marL="457200" lvl="1" indent="0">
              <a:buNone/>
            </a:pPr>
            <a:endParaRPr lang="fr-CA" dirty="0" smtClean="0"/>
          </a:p>
          <a:p>
            <a:pPr lvl="1">
              <a:buFont typeface="Arial" panose="020B0604020202020204" pitchFamily="34" charset="0"/>
              <a:buChar char="•"/>
            </a:pPr>
            <a:r>
              <a:rPr lang="fr-CA" b="1" dirty="0" smtClean="0"/>
              <a:t>Principales utilisations : </a:t>
            </a:r>
          </a:p>
          <a:p>
            <a:pPr lvl="2">
              <a:buFont typeface="Arial" panose="020B0604020202020204" pitchFamily="34" charset="0"/>
              <a:buChar char="•"/>
            </a:pPr>
            <a:r>
              <a:rPr lang="fr-CA" dirty="0"/>
              <a:t>Interprétation de modèles </a:t>
            </a:r>
            <a:r>
              <a:rPr lang="fr-CA" dirty="0" smtClean="0"/>
              <a:t>Woodstock</a:t>
            </a:r>
          </a:p>
          <a:p>
            <a:pPr lvl="2">
              <a:buFont typeface="Arial" panose="020B0604020202020204" pitchFamily="34" charset="0"/>
              <a:buChar char="•"/>
            </a:pPr>
            <a:r>
              <a:rPr lang="fr-CA" dirty="0" smtClean="0"/>
              <a:t>Simulation</a:t>
            </a:r>
          </a:p>
          <a:p>
            <a:pPr lvl="2">
              <a:buFont typeface="Arial" panose="020B0604020202020204" pitchFamily="34" charset="0"/>
              <a:buChar char="•"/>
            </a:pPr>
            <a:r>
              <a:rPr lang="fr-CA" dirty="0" smtClean="0"/>
              <a:t>Optimisation / Ré-optimisation</a:t>
            </a:r>
          </a:p>
          <a:p>
            <a:pPr lvl="2">
              <a:buFont typeface="Arial" panose="020B0604020202020204" pitchFamily="34" charset="0"/>
              <a:buChar char="•"/>
            </a:pPr>
            <a:r>
              <a:rPr lang="fr-CA" dirty="0" smtClean="0"/>
              <a:t>Replanification (à l’aide d’événements stochastiques)</a:t>
            </a:r>
          </a:p>
          <a:p>
            <a:pPr lvl="2">
              <a:buFont typeface="Arial" panose="020B0604020202020204" pitchFamily="34" charset="0"/>
              <a:buChar char="•"/>
            </a:pPr>
            <a:r>
              <a:rPr lang="fr-CA" dirty="0" smtClean="0"/>
              <a:t>Résolution </a:t>
            </a:r>
            <a:r>
              <a:rPr lang="fr-CA" dirty="0"/>
              <a:t>d’heuristiques </a:t>
            </a:r>
            <a:r>
              <a:rPr lang="fr-CA" dirty="0" smtClean="0"/>
              <a:t>d’agrégation </a:t>
            </a:r>
            <a:r>
              <a:rPr lang="fr-CA" dirty="0"/>
              <a:t>et de planification de bloc de </a:t>
            </a:r>
            <a:r>
              <a:rPr lang="fr-CA" dirty="0" smtClean="0"/>
              <a:t>récoltes (</a:t>
            </a:r>
            <a:r>
              <a:rPr lang="fr-CA" dirty="0" err="1" smtClean="0"/>
              <a:t>BFECopt</a:t>
            </a:r>
            <a:r>
              <a:rPr lang="fr-CA" dirty="0" smtClean="0"/>
              <a:t>)</a:t>
            </a:r>
            <a:endParaRPr lang="fr-CA" dirty="0"/>
          </a:p>
        </p:txBody>
      </p:sp>
      <p:sp>
        <p:nvSpPr>
          <p:cNvPr id="14" name="Rectangle 2"/>
          <p:cNvSpPr>
            <a:spLocks noChangeArrowheads="1"/>
          </p:cNvSpPr>
          <p:nvPr/>
        </p:nvSpPr>
        <p:spPr bwMode="auto">
          <a:xfrm>
            <a:off x="4655840" y="1873698"/>
            <a:ext cx="720080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defRPr sz="2400">
                <a:solidFill>
                  <a:schemeClr val="tx1"/>
                </a:solidFill>
                <a:latin typeface="Arial" panose="020B0604020202020204" pitchFamily="34" charset="0"/>
                <a:ea typeface="ヒラギノ角ゴ Pro W3" charset="-128"/>
              </a:defRPr>
            </a:lvl1pPr>
            <a:lvl2pPr marL="522288" indent="-342900">
              <a:spcBef>
                <a:spcPct val="20000"/>
              </a:spcBef>
              <a:buSzPct val="90000"/>
              <a:buFont typeface="Courier New" panose="02070309020205020404" pitchFamily="49" charset="0"/>
              <a:buBlip>
                <a:blip r:embed="rId3"/>
              </a:buBlip>
              <a:defRPr sz="2200">
                <a:solidFill>
                  <a:srgbClr val="000000"/>
                </a:solidFill>
                <a:latin typeface="Arial" panose="020B0604020202020204" pitchFamily="34" charset="0"/>
                <a:ea typeface="ヒラギノ角ゴ Pro W3" charset="-128"/>
              </a:defRPr>
            </a:lvl2pPr>
            <a:lvl3pPr marL="1143000" indent="-228600">
              <a:spcBef>
                <a:spcPct val="20000"/>
              </a:spcBef>
              <a:buSzPct val="70000"/>
              <a:buBlip>
                <a:blip r:embed="rId3"/>
              </a:buBlip>
              <a:defRPr sz="2000">
                <a:solidFill>
                  <a:srgbClr val="000000"/>
                </a:solidFill>
                <a:latin typeface="Arial" panose="020B0604020202020204" pitchFamily="34" charset="0"/>
                <a:ea typeface="ヒラギノ角ゴ Pro W3" charset="-128"/>
              </a:defRPr>
            </a:lvl3pPr>
            <a:lvl4pPr marL="1600200" indent="-228600">
              <a:spcBef>
                <a:spcPct val="20000"/>
              </a:spcBef>
              <a:buChar char="–"/>
              <a:defRPr sz="2000">
                <a:solidFill>
                  <a:schemeClr val="tx1"/>
                </a:solidFill>
                <a:latin typeface="Helvetica" pitchFamily="34" charset="0"/>
                <a:ea typeface="ヒラギノ角ゴ Pro W3" charset="-128"/>
              </a:defRPr>
            </a:lvl4pPr>
            <a:lvl5pPr marL="2057400" indent="-228600">
              <a:spcBef>
                <a:spcPct val="20000"/>
              </a:spcBef>
              <a:buChar char="»"/>
              <a:defRPr sz="2000">
                <a:solidFill>
                  <a:schemeClr val="tx1"/>
                </a:solidFill>
                <a:latin typeface="Helvetica"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9pPr>
          </a:lstStyle>
          <a:p>
            <a:pPr marL="179388" lvl="1" indent="0" algn="ctr">
              <a:spcBef>
                <a:spcPct val="0"/>
              </a:spcBef>
              <a:buClr>
                <a:srgbClr val="11AB90"/>
              </a:buClr>
              <a:buSzTx/>
              <a:buNone/>
            </a:pPr>
            <a:r>
              <a:rPr lang="en-GB" altLang="fr-FR" sz="2400" b="1" dirty="0" smtClean="0">
                <a:solidFill>
                  <a:srgbClr val="339966"/>
                </a:solidFill>
              </a:rPr>
              <a:t>Interface de </a:t>
            </a:r>
            <a:r>
              <a:rPr lang="en-GB" altLang="fr-FR" sz="2400" b="1" dirty="0" err="1" smtClean="0">
                <a:solidFill>
                  <a:srgbClr val="339966"/>
                </a:solidFill>
              </a:rPr>
              <a:t>programmation</a:t>
            </a:r>
            <a:endParaRPr lang="en-GB" altLang="fr-FR" sz="2400" b="1" dirty="0" smtClean="0">
              <a:solidFill>
                <a:srgbClr val="339966"/>
              </a:solidFill>
            </a:endParaRPr>
          </a:p>
          <a:p>
            <a:pPr marL="179388" lvl="1" indent="0" algn="ctr">
              <a:spcBef>
                <a:spcPct val="0"/>
              </a:spcBef>
              <a:buClr>
                <a:srgbClr val="11AB90"/>
              </a:buClr>
              <a:buSzTx/>
              <a:buNone/>
            </a:pPr>
            <a:r>
              <a:rPr lang="en-GB" altLang="fr-FR" sz="2400" b="1" dirty="0" smtClean="0">
                <a:solidFill>
                  <a:srgbClr val="339966"/>
                </a:solidFill>
              </a:rPr>
              <a:t> (</a:t>
            </a:r>
            <a:r>
              <a:rPr lang="en-GB" altLang="fr-FR" sz="2400" b="1" dirty="0">
                <a:solidFill>
                  <a:srgbClr val="339966"/>
                </a:solidFill>
              </a:rPr>
              <a:t>C++</a:t>
            </a:r>
            <a:r>
              <a:rPr lang="en-GB" altLang="fr-FR" sz="2400" b="1" dirty="0" smtClean="0">
                <a:solidFill>
                  <a:srgbClr val="339966"/>
                </a:solidFill>
              </a:rPr>
              <a:t>11)</a:t>
            </a:r>
          </a:p>
          <a:p>
            <a:pPr lvl="1">
              <a:spcBef>
                <a:spcPct val="0"/>
              </a:spcBef>
              <a:buClr>
                <a:srgbClr val="11AB90"/>
              </a:buClr>
              <a:buSzTx/>
              <a:buFont typeface="Courier New" panose="02070309020205020404" pitchFamily="49" charset="0"/>
              <a:buNone/>
            </a:pPr>
            <a:endParaRPr lang="en-GB" altLang="fr-FR" sz="2400" dirty="0"/>
          </a:p>
        </p:txBody>
      </p:sp>
      <p:sp>
        <p:nvSpPr>
          <p:cNvPr id="15" name="Rectangle 2"/>
          <p:cNvSpPr>
            <a:spLocks noChangeArrowheads="1"/>
          </p:cNvSpPr>
          <p:nvPr/>
        </p:nvSpPr>
        <p:spPr bwMode="auto">
          <a:xfrm>
            <a:off x="5525635" y="3322299"/>
            <a:ext cx="18649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defRPr sz="2400">
                <a:solidFill>
                  <a:schemeClr val="tx1"/>
                </a:solidFill>
                <a:latin typeface="Arial" panose="020B0604020202020204" pitchFamily="34" charset="0"/>
                <a:ea typeface="ヒラギノ角ゴ Pro W3" charset="-128"/>
              </a:defRPr>
            </a:lvl1pPr>
            <a:lvl2pPr marL="522288" indent="-342900">
              <a:spcBef>
                <a:spcPct val="20000"/>
              </a:spcBef>
              <a:buSzPct val="90000"/>
              <a:buFont typeface="Courier New" panose="02070309020205020404" pitchFamily="49" charset="0"/>
              <a:buBlip>
                <a:blip r:embed="rId3"/>
              </a:buBlip>
              <a:defRPr sz="2200">
                <a:solidFill>
                  <a:srgbClr val="000000"/>
                </a:solidFill>
                <a:latin typeface="Arial" panose="020B0604020202020204" pitchFamily="34" charset="0"/>
                <a:ea typeface="ヒラギノ角ゴ Pro W3" charset="-128"/>
              </a:defRPr>
            </a:lvl2pPr>
            <a:lvl3pPr marL="1143000" indent="-228600">
              <a:spcBef>
                <a:spcPct val="20000"/>
              </a:spcBef>
              <a:buSzPct val="70000"/>
              <a:buBlip>
                <a:blip r:embed="rId3"/>
              </a:buBlip>
              <a:defRPr sz="2000">
                <a:solidFill>
                  <a:srgbClr val="000000"/>
                </a:solidFill>
                <a:latin typeface="Arial" panose="020B0604020202020204" pitchFamily="34" charset="0"/>
                <a:ea typeface="ヒラギノ角ゴ Pro W3" charset="-128"/>
              </a:defRPr>
            </a:lvl3pPr>
            <a:lvl4pPr marL="1600200" indent="-228600">
              <a:spcBef>
                <a:spcPct val="20000"/>
              </a:spcBef>
              <a:buChar char="–"/>
              <a:defRPr sz="2000">
                <a:solidFill>
                  <a:schemeClr val="tx1"/>
                </a:solidFill>
                <a:latin typeface="Helvetica" pitchFamily="34" charset="0"/>
                <a:ea typeface="ヒラギノ角ゴ Pro W3" charset="-128"/>
              </a:defRPr>
            </a:lvl4pPr>
            <a:lvl5pPr marL="2057400" indent="-228600">
              <a:spcBef>
                <a:spcPct val="20000"/>
              </a:spcBef>
              <a:buChar char="»"/>
              <a:defRPr sz="2000">
                <a:solidFill>
                  <a:schemeClr val="tx1"/>
                </a:solidFill>
                <a:latin typeface="Helvetica"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9pPr>
          </a:lstStyle>
          <a:p>
            <a:pPr marL="179388" lvl="1" indent="0">
              <a:spcBef>
                <a:spcPct val="0"/>
              </a:spcBef>
              <a:buClr>
                <a:srgbClr val="11AB90"/>
              </a:buClr>
              <a:buSzTx/>
              <a:buNone/>
            </a:pPr>
            <a:r>
              <a:rPr lang="en-GB" altLang="fr-FR" sz="2400" b="1" dirty="0" smtClean="0">
                <a:solidFill>
                  <a:srgbClr val="339966"/>
                </a:solidFill>
              </a:rPr>
              <a:t>Python2</a:t>
            </a:r>
            <a:endParaRPr lang="en-GB" altLang="fr-FR" sz="2400" dirty="0" smtClean="0">
              <a:solidFill>
                <a:srgbClr val="339966"/>
              </a:solidFill>
            </a:endParaRPr>
          </a:p>
          <a:p>
            <a:pPr lvl="1">
              <a:spcBef>
                <a:spcPct val="0"/>
              </a:spcBef>
              <a:buClr>
                <a:srgbClr val="11AB90"/>
              </a:buClr>
              <a:buSzTx/>
              <a:buFont typeface="Courier New" panose="02070309020205020404" pitchFamily="49" charset="0"/>
              <a:buNone/>
            </a:pPr>
            <a:endParaRPr lang="en-GB" altLang="fr-FR" sz="2400" dirty="0"/>
          </a:p>
        </p:txBody>
      </p:sp>
      <p:sp>
        <p:nvSpPr>
          <p:cNvPr id="16" name="Rectangle 2"/>
          <p:cNvSpPr>
            <a:spLocks noChangeArrowheads="1"/>
          </p:cNvSpPr>
          <p:nvPr/>
        </p:nvSpPr>
        <p:spPr bwMode="auto">
          <a:xfrm>
            <a:off x="7502250" y="3943293"/>
            <a:ext cx="18649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defRPr sz="2400">
                <a:solidFill>
                  <a:schemeClr val="tx1"/>
                </a:solidFill>
                <a:latin typeface="Arial" panose="020B0604020202020204" pitchFamily="34" charset="0"/>
                <a:ea typeface="ヒラギノ角ゴ Pro W3" charset="-128"/>
              </a:defRPr>
            </a:lvl1pPr>
            <a:lvl2pPr marL="522288" indent="-342900">
              <a:spcBef>
                <a:spcPct val="20000"/>
              </a:spcBef>
              <a:buSzPct val="90000"/>
              <a:buFont typeface="Courier New" panose="02070309020205020404" pitchFamily="49" charset="0"/>
              <a:buBlip>
                <a:blip r:embed="rId3"/>
              </a:buBlip>
              <a:defRPr sz="2200">
                <a:solidFill>
                  <a:srgbClr val="000000"/>
                </a:solidFill>
                <a:latin typeface="Arial" panose="020B0604020202020204" pitchFamily="34" charset="0"/>
                <a:ea typeface="ヒラギノ角ゴ Pro W3" charset="-128"/>
              </a:defRPr>
            </a:lvl2pPr>
            <a:lvl3pPr marL="1143000" indent="-228600">
              <a:spcBef>
                <a:spcPct val="20000"/>
              </a:spcBef>
              <a:buSzPct val="70000"/>
              <a:buBlip>
                <a:blip r:embed="rId3"/>
              </a:buBlip>
              <a:defRPr sz="2000">
                <a:solidFill>
                  <a:srgbClr val="000000"/>
                </a:solidFill>
                <a:latin typeface="Arial" panose="020B0604020202020204" pitchFamily="34" charset="0"/>
                <a:ea typeface="ヒラギノ角ゴ Pro W3" charset="-128"/>
              </a:defRPr>
            </a:lvl3pPr>
            <a:lvl4pPr marL="1600200" indent="-228600">
              <a:spcBef>
                <a:spcPct val="20000"/>
              </a:spcBef>
              <a:buChar char="–"/>
              <a:defRPr sz="2000">
                <a:solidFill>
                  <a:schemeClr val="tx1"/>
                </a:solidFill>
                <a:latin typeface="Helvetica" pitchFamily="34" charset="0"/>
                <a:ea typeface="ヒラギノ角ゴ Pro W3" charset="-128"/>
              </a:defRPr>
            </a:lvl4pPr>
            <a:lvl5pPr marL="2057400" indent="-228600">
              <a:spcBef>
                <a:spcPct val="20000"/>
              </a:spcBef>
              <a:buChar char="»"/>
              <a:defRPr sz="2000">
                <a:solidFill>
                  <a:schemeClr val="tx1"/>
                </a:solidFill>
                <a:latin typeface="Helvetica"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9pPr>
          </a:lstStyle>
          <a:p>
            <a:pPr marL="179388" lvl="1" indent="0">
              <a:spcBef>
                <a:spcPct val="0"/>
              </a:spcBef>
              <a:buClr>
                <a:srgbClr val="11AB90"/>
              </a:buClr>
              <a:buSzTx/>
              <a:buNone/>
            </a:pPr>
            <a:r>
              <a:rPr lang="en-GB" altLang="fr-FR" sz="2400" b="1" dirty="0" smtClean="0">
                <a:solidFill>
                  <a:srgbClr val="339966"/>
                </a:solidFill>
              </a:rPr>
              <a:t>Python3</a:t>
            </a:r>
            <a:endParaRPr lang="en-GB" altLang="fr-FR" sz="2400" dirty="0" smtClean="0">
              <a:solidFill>
                <a:srgbClr val="339966"/>
              </a:solidFill>
            </a:endParaRPr>
          </a:p>
          <a:p>
            <a:pPr lvl="1">
              <a:spcBef>
                <a:spcPct val="0"/>
              </a:spcBef>
              <a:buClr>
                <a:srgbClr val="11AB90"/>
              </a:buClr>
              <a:buSzTx/>
              <a:buFont typeface="Courier New" panose="02070309020205020404" pitchFamily="49" charset="0"/>
              <a:buNone/>
            </a:pPr>
            <a:endParaRPr lang="en-GB" altLang="fr-FR" sz="2400" dirty="0"/>
          </a:p>
        </p:txBody>
      </p:sp>
      <p:sp>
        <p:nvSpPr>
          <p:cNvPr id="17" name="Rectangle 2"/>
          <p:cNvSpPr>
            <a:spLocks noChangeArrowheads="1"/>
          </p:cNvSpPr>
          <p:nvPr/>
        </p:nvSpPr>
        <p:spPr bwMode="auto">
          <a:xfrm>
            <a:off x="9367249" y="3322299"/>
            <a:ext cx="18649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defRPr sz="2400">
                <a:solidFill>
                  <a:schemeClr val="tx1"/>
                </a:solidFill>
                <a:latin typeface="Arial" panose="020B0604020202020204" pitchFamily="34" charset="0"/>
                <a:ea typeface="ヒラギノ角ゴ Pro W3" charset="-128"/>
              </a:defRPr>
            </a:lvl1pPr>
            <a:lvl2pPr marL="522288" indent="-342900">
              <a:spcBef>
                <a:spcPct val="20000"/>
              </a:spcBef>
              <a:buSzPct val="90000"/>
              <a:buFont typeface="Courier New" panose="02070309020205020404" pitchFamily="49" charset="0"/>
              <a:buBlip>
                <a:blip r:embed="rId3"/>
              </a:buBlip>
              <a:defRPr sz="2200">
                <a:solidFill>
                  <a:srgbClr val="000000"/>
                </a:solidFill>
                <a:latin typeface="Arial" panose="020B0604020202020204" pitchFamily="34" charset="0"/>
                <a:ea typeface="ヒラギノ角ゴ Pro W3" charset="-128"/>
              </a:defRPr>
            </a:lvl2pPr>
            <a:lvl3pPr marL="1143000" indent="-228600">
              <a:spcBef>
                <a:spcPct val="20000"/>
              </a:spcBef>
              <a:buSzPct val="70000"/>
              <a:buBlip>
                <a:blip r:embed="rId3"/>
              </a:buBlip>
              <a:defRPr sz="2000">
                <a:solidFill>
                  <a:srgbClr val="000000"/>
                </a:solidFill>
                <a:latin typeface="Arial" panose="020B0604020202020204" pitchFamily="34" charset="0"/>
                <a:ea typeface="ヒラギノ角ゴ Pro W3" charset="-128"/>
              </a:defRPr>
            </a:lvl3pPr>
            <a:lvl4pPr marL="1600200" indent="-228600">
              <a:spcBef>
                <a:spcPct val="20000"/>
              </a:spcBef>
              <a:buChar char="–"/>
              <a:defRPr sz="2000">
                <a:solidFill>
                  <a:schemeClr val="tx1"/>
                </a:solidFill>
                <a:latin typeface="Helvetica" pitchFamily="34" charset="0"/>
                <a:ea typeface="ヒラギノ角ゴ Pro W3" charset="-128"/>
              </a:defRPr>
            </a:lvl4pPr>
            <a:lvl5pPr marL="2057400" indent="-228600">
              <a:spcBef>
                <a:spcPct val="20000"/>
              </a:spcBef>
              <a:buChar char="»"/>
              <a:defRPr sz="2000">
                <a:solidFill>
                  <a:schemeClr val="tx1"/>
                </a:solidFill>
                <a:latin typeface="Helvetica"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9pPr>
          </a:lstStyle>
          <a:p>
            <a:pPr marL="179388" lvl="1" indent="0">
              <a:spcBef>
                <a:spcPct val="0"/>
              </a:spcBef>
              <a:buClr>
                <a:srgbClr val="11AB90"/>
              </a:buClr>
              <a:buSzTx/>
              <a:buNone/>
            </a:pPr>
            <a:r>
              <a:rPr lang="en-GB" altLang="fr-FR" sz="2400" b="1" dirty="0" err="1">
                <a:solidFill>
                  <a:srgbClr val="339966"/>
                </a:solidFill>
              </a:rPr>
              <a:t>Cran</a:t>
            </a:r>
            <a:r>
              <a:rPr lang="en-GB" altLang="fr-FR" sz="2400" b="1" dirty="0">
                <a:solidFill>
                  <a:srgbClr val="339966"/>
                </a:solidFill>
              </a:rPr>
              <a:t> </a:t>
            </a:r>
            <a:r>
              <a:rPr lang="en-GB" altLang="fr-FR" sz="2400" b="1" dirty="0" smtClean="0">
                <a:solidFill>
                  <a:srgbClr val="339966"/>
                </a:solidFill>
              </a:rPr>
              <a:t>R</a:t>
            </a:r>
            <a:endParaRPr lang="en-GB" altLang="fr-FR" sz="2400" b="1" dirty="0">
              <a:solidFill>
                <a:srgbClr val="339966"/>
              </a:solidFill>
            </a:endParaRPr>
          </a:p>
          <a:p>
            <a:pPr lvl="1">
              <a:spcBef>
                <a:spcPct val="0"/>
              </a:spcBef>
              <a:buClr>
                <a:srgbClr val="11AB90"/>
              </a:buClr>
              <a:buSzTx/>
              <a:buFont typeface="Courier New" panose="02070309020205020404" pitchFamily="49" charset="0"/>
              <a:buNone/>
            </a:pPr>
            <a:endParaRPr lang="en-GB" altLang="fr-FR" sz="2400" dirty="0"/>
          </a:p>
        </p:txBody>
      </p:sp>
      <p:cxnSp>
        <p:nvCxnSpPr>
          <p:cNvPr id="18" name="Connecteur droit avec flèche 17"/>
          <p:cNvCxnSpPr>
            <a:endCxn id="15" idx="0"/>
          </p:cNvCxnSpPr>
          <p:nvPr/>
        </p:nvCxnSpPr>
        <p:spPr bwMode="auto">
          <a:xfrm flipH="1">
            <a:off x="6458135" y="2710675"/>
            <a:ext cx="1969304" cy="611624"/>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Connecteur droit avec flèche 18"/>
          <p:cNvCxnSpPr>
            <a:endCxn id="16" idx="0"/>
          </p:cNvCxnSpPr>
          <p:nvPr/>
        </p:nvCxnSpPr>
        <p:spPr bwMode="auto">
          <a:xfrm>
            <a:off x="8434750" y="2710675"/>
            <a:ext cx="0" cy="123261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cteur droit avec flèche 19"/>
          <p:cNvCxnSpPr>
            <a:endCxn id="17" idx="0"/>
          </p:cNvCxnSpPr>
          <p:nvPr/>
        </p:nvCxnSpPr>
        <p:spPr bwMode="auto">
          <a:xfrm>
            <a:off x="8439967" y="2710675"/>
            <a:ext cx="1859782" cy="611624"/>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687305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par>
                                <p:cTn id="17" presetID="2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par>
                                <p:cTn id="23" presetID="22" presetClass="entr" presetSubtype="4"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1000"/>
                                        <p:tgtEl>
                                          <p:spTgt spid="5">
                                            <p:txEl>
                                              <p:pRg st="6" end="6"/>
                                            </p:txEl>
                                          </p:spTgt>
                                        </p:tgtEl>
                                      </p:cBhvr>
                                    </p:animEffect>
                                    <p:anim calcmode="lin" valueType="num">
                                      <p:cBhvr>
                                        <p:cTn id="31"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2"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fade">
                                      <p:cBhvr>
                                        <p:cTn id="35" dur="1000"/>
                                        <p:tgtEl>
                                          <p:spTgt spid="5">
                                            <p:txEl>
                                              <p:pRg st="7" end="7"/>
                                            </p:txEl>
                                          </p:spTgt>
                                        </p:tgtEl>
                                      </p:cBhvr>
                                    </p:animEffect>
                                    <p:anim calcmode="lin" valueType="num">
                                      <p:cBhvr>
                                        <p:cTn id="36"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7" end="7"/>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5">
                                            <p:txEl>
                                              <p:pRg st="8" end="8"/>
                                            </p:txEl>
                                          </p:spTgt>
                                        </p:tgtEl>
                                        <p:attrNameLst>
                                          <p:attrName>style.visibility</p:attrName>
                                        </p:attrNameLst>
                                      </p:cBhvr>
                                      <p:to>
                                        <p:strVal val="visible"/>
                                      </p:to>
                                    </p:set>
                                    <p:animEffect transition="in" filter="fade">
                                      <p:cBhvr>
                                        <p:cTn id="40" dur="1000"/>
                                        <p:tgtEl>
                                          <p:spTgt spid="5">
                                            <p:txEl>
                                              <p:pRg st="8" end="8"/>
                                            </p:txEl>
                                          </p:spTgt>
                                        </p:tgtEl>
                                      </p:cBhvr>
                                    </p:animEffect>
                                    <p:anim calcmode="lin" valueType="num">
                                      <p:cBhvr>
                                        <p:cTn id="41"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2" dur="1000" fill="hold"/>
                                        <p:tgtEl>
                                          <p:spTgt spid="5">
                                            <p:txEl>
                                              <p:pRg st="8" end="8"/>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animEffect transition="in" filter="fade">
                                      <p:cBhvr>
                                        <p:cTn id="45" dur="1000"/>
                                        <p:tgtEl>
                                          <p:spTgt spid="5">
                                            <p:txEl>
                                              <p:pRg st="9" end="9"/>
                                            </p:txEl>
                                          </p:spTgt>
                                        </p:tgtEl>
                                      </p:cBhvr>
                                    </p:animEffect>
                                    <p:anim calcmode="lin" valueType="num">
                                      <p:cBhvr>
                                        <p:cTn id="46"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7"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
                                            <p:txEl>
                                              <p:pRg st="10" end="10"/>
                                            </p:txEl>
                                          </p:spTgt>
                                        </p:tgtEl>
                                        <p:attrNameLst>
                                          <p:attrName>style.visibility</p:attrName>
                                        </p:attrNameLst>
                                      </p:cBhvr>
                                      <p:to>
                                        <p:strVal val="visible"/>
                                      </p:to>
                                    </p:set>
                                    <p:animEffect transition="in" filter="fade">
                                      <p:cBhvr>
                                        <p:cTn id="50" dur="1000"/>
                                        <p:tgtEl>
                                          <p:spTgt spid="5">
                                            <p:txEl>
                                              <p:pRg st="10" end="10"/>
                                            </p:txEl>
                                          </p:spTgt>
                                        </p:tgtEl>
                                      </p:cBhvr>
                                    </p:animEffect>
                                    <p:anim calcmode="lin" valueType="num">
                                      <p:cBhvr>
                                        <p:cTn id="51"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2" dur="1000" fill="hold"/>
                                        <p:tgtEl>
                                          <p:spTgt spid="5">
                                            <p:txEl>
                                              <p:pRg st="10" end="10"/>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5">
                                            <p:txEl>
                                              <p:pRg st="11" end="11"/>
                                            </p:txEl>
                                          </p:spTgt>
                                        </p:tgtEl>
                                        <p:attrNameLst>
                                          <p:attrName>style.visibility</p:attrName>
                                        </p:attrNameLst>
                                      </p:cBhvr>
                                      <p:to>
                                        <p:strVal val="visible"/>
                                      </p:to>
                                    </p:set>
                                    <p:animEffect transition="in" filter="fade">
                                      <p:cBhvr>
                                        <p:cTn id="55" dur="1000"/>
                                        <p:tgtEl>
                                          <p:spTgt spid="5">
                                            <p:txEl>
                                              <p:pRg st="11" end="11"/>
                                            </p:txEl>
                                          </p:spTgt>
                                        </p:tgtEl>
                                      </p:cBhvr>
                                    </p:animEffect>
                                    <p:anim calcmode="lin" valueType="num">
                                      <p:cBhvr>
                                        <p:cTn id="56"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57"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a:effectLst>
                  <a:outerShdw blurRad="38100" dist="38100" dir="2700000" algn="tl">
                    <a:srgbClr val="000000">
                      <a:alpha val="43137"/>
                    </a:srgbClr>
                  </a:outerShdw>
                </a:effectLst>
                <a:cs typeface="Arial" panose="020B0604020202020204" pitchFamily="34" charset="0"/>
              </a:rPr>
              <a:t>Construction de périodes avec une solution existante (</a:t>
            </a:r>
            <a:r>
              <a:rPr lang="fr-CA" dirty="0" err="1">
                <a:effectLst>
                  <a:outerShdw blurRad="38100" dist="38100" dir="2700000" algn="tl">
                    <a:srgbClr val="000000">
                      <a:alpha val="43137"/>
                    </a:srgbClr>
                  </a:outerShdw>
                </a:effectLst>
                <a:cs typeface="Arial" panose="020B0604020202020204" pitchFamily="34" charset="0"/>
              </a:rPr>
              <a:t>partialbuild</a:t>
            </a:r>
            <a:r>
              <a:rPr lang="fr-CA" dirty="0">
                <a:effectLst>
                  <a:outerShdw blurRad="38100" dist="38100" dir="2700000" algn="tl">
                    <a:srgbClr val="000000">
                      <a:alpha val="43137"/>
                    </a:srgbClr>
                  </a:outerShdw>
                </a:effectLst>
                <a:cs typeface="Arial" panose="020B0604020202020204" pitchFamily="34" charset="0"/>
              </a:rPr>
              <a:t>)(</a:t>
            </a:r>
            <a:r>
              <a:rPr lang="fr-CA" dirty="0" smtClean="0">
                <a:effectLst>
                  <a:outerShdw blurRad="38100" dist="38100" dir="2700000" algn="tl">
                    <a:srgbClr val="000000">
                      <a:alpha val="43137"/>
                    </a:srgbClr>
                  </a:outerShdw>
                </a:effectLst>
                <a:cs typeface="Arial" panose="020B0604020202020204" pitchFamily="34" charset="0"/>
              </a:rPr>
              <a:t>Python)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40</a:t>
            </a:fld>
            <a:endParaRPr lang="fr-FR" altLang="fr-FR" sz="1100" dirty="0">
              <a:solidFill>
                <a:schemeClr val="tx1"/>
              </a:solidFill>
            </a:endParaRPr>
          </a:p>
        </p:txBody>
      </p:sp>
      <p:sp>
        <p:nvSpPr>
          <p:cNvPr id="11" name="ZoneTexte 10"/>
          <p:cNvSpPr txBox="1"/>
          <p:nvPr/>
        </p:nvSpPr>
        <p:spPr>
          <a:xfrm>
            <a:off x="341588" y="951111"/>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14469" y="914479"/>
            <a:ext cx="1244251" cy="461665"/>
          </a:xfrm>
          <a:prstGeom prst="rect">
            <a:avLst/>
          </a:prstGeom>
          <a:noFill/>
        </p:spPr>
        <p:txBody>
          <a:bodyPr wrap="none" rtlCol="0">
            <a:spAutoFit/>
          </a:bodyPr>
          <a:lstStyle/>
          <a:p>
            <a:r>
              <a:rPr lang="fr-CA" dirty="0" smtClean="0"/>
              <a:t>Sortie : </a:t>
            </a:r>
            <a:endParaRPr lang="fr-CA" dirty="0"/>
          </a:p>
        </p:txBody>
      </p:sp>
      <p:pic>
        <p:nvPicPr>
          <p:cNvPr id="5" name="Espace réservé du contenu 4"/>
          <p:cNvPicPr>
            <a:picLocks noGrp="1" noChangeAspect="1"/>
          </p:cNvPicPr>
          <p:nvPr>
            <p:ph idx="1"/>
          </p:nvPr>
        </p:nvPicPr>
        <p:blipFill>
          <a:blip r:embed="rId3"/>
          <a:stretch>
            <a:fillRect/>
          </a:stretch>
        </p:blipFill>
        <p:spPr>
          <a:xfrm>
            <a:off x="6834141" y="1390614"/>
            <a:ext cx="5168930" cy="4918705"/>
          </a:xfrm>
          <a:prstGeom prst="rect">
            <a:avLst/>
          </a:prstGeom>
        </p:spPr>
      </p:pic>
      <p:pic>
        <p:nvPicPr>
          <p:cNvPr id="6" name="Image 5"/>
          <p:cNvPicPr>
            <a:picLocks noChangeAspect="1"/>
          </p:cNvPicPr>
          <p:nvPr/>
        </p:nvPicPr>
        <p:blipFill>
          <a:blip r:embed="rId4"/>
          <a:stretch>
            <a:fillRect/>
          </a:stretch>
        </p:blipFill>
        <p:spPr>
          <a:xfrm>
            <a:off x="92437" y="1628800"/>
            <a:ext cx="6538527" cy="4214225"/>
          </a:xfrm>
          <a:prstGeom prst="rect">
            <a:avLst/>
          </a:prstGeom>
        </p:spPr>
      </p:pic>
    </p:spTree>
    <p:extLst>
      <p:ext uri="{BB962C8B-B14F-4D97-AF65-F5344CB8AC3E}">
        <p14:creationId xmlns:p14="http://schemas.microsoft.com/office/powerpoint/2010/main" val="29167877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Interroger le modèles une fois solutionner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41</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dirty="0" smtClean="0"/>
              <a:t>Plusieurs fonctions existent pour interroger le modèle un fois solutionner. Plusieurs informations utiles peuvent être ainsi extraites du modèle. </a:t>
            </a:r>
          </a:p>
          <a:p>
            <a:endParaRPr lang="fr-CA" dirty="0"/>
          </a:p>
          <a:p>
            <a:r>
              <a:rPr lang="fr-CA" dirty="0" smtClean="0"/>
              <a:t>On peut interroger de différentes manière pour avoir de l’information sur des outputs.</a:t>
            </a:r>
          </a:p>
          <a:p>
            <a:endParaRPr lang="fr-CA" dirty="0"/>
          </a:p>
          <a:p>
            <a:r>
              <a:rPr lang="fr-CA" dirty="0" smtClean="0"/>
              <a:t>On peut aussi vouloir la cédule produite à partir de la solution du modèle. </a:t>
            </a:r>
          </a:p>
          <a:p>
            <a:endParaRPr lang="fr-CA" dirty="0" smtClean="0"/>
          </a:p>
        </p:txBody>
      </p:sp>
    </p:spTree>
    <p:extLst>
      <p:ext uri="{BB962C8B-B14F-4D97-AF65-F5344CB8AC3E}">
        <p14:creationId xmlns:p14="http://schemas.microsoft.com/office/powerpoint/2010/main" val="13371876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Interroger le modèles quant aux outputs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42</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dirty="0" smtClean="0"/>
              <a:t>Seulement pour R :</a:t>
            </a:r>
          </a:p>
          <a:p>
            <a:endParaRPr lang="fr-CA" dirty="0"/>
          </a:p>
          <a:p>
            <a:endParaRPr lang="fr-CA" dirty="0" smtClean="0"/>
          </a:p>
          <a:p>
            <a:endParaRPr lang="fr-CA" dirty="0"/>
          </a:p>
          <a:p>
            <a:r>
              <a:rPr lang="fr-CA" dirty="0" smtClean="0"/>
              <a:t>Pour tout le monde !  </a:t>
            </a:r>
          </a:p>
          <a:p>
            <a:endParaRPr lang="fr-CA" dirty="0" smtClean="0"/>
          </a:p>
          <a:p>
            <a:endParaRPr lang="fr-CA" dirty="0"/>
          </a:p>
          <a:p>
            <a:r>
              <a:rPr lang="fr-CA" dirty="0" err="1" smtClean="0"/>
              <a:t>FMToutputlevel</a:t>
            </a:r>
            <a:r>
              <a:rPr lang="fr-CA" dirty="0" smtClean="0"/>
              <a:t> : </a:t>
            </a:r>
          </a:p>
        </p:txBody>
      </p:sp>
      <p:pic>
        <p:nvPicPr>
          <p:cNvPr id="6" name="Image 5"/>
          <p:cNvPicPr>
            <a:picLocks noChangeAspect="1"/>
          </p:cNvPicPr>
          <p:nvPr/>
        </p:nvPicPr>
        <p:blipFill>
          <a:blip r:embed="rId3"/>
          <a:stretch>
            <a:fillRect/>
          </a:stretch>
        </p:blipFill>
        <p:spPr>
          <a:xfrm>
            <a:off x="666737" y="1628800"/>
            <a:ext cx="9120336" cy="1032093"/>
          </a:xfrm>
          <a:prstGeom prst="rect">
            <a:avLst/>
          </a:prstGeom>
        </p:spPr>
      </p:pic>
      <p:pic>
        <p:nvPicPr>
          <p:cNvPr id="7" name="Image 6"/>
          <p:cNvPicPr>
            <a:picLocks noChangeAspect="1"/>
          </p:cNvPicPr>
          <p:nvPr/>
        </p:nvPicPr>
        <p:blipFill>
          <a:blip r:embed="rId4"/>
          <a:stretch>
            <a:fillRect/>
          </a:stretch>
        </p:blipFill>
        <p:spPr>
          <a:xfrm>
            <a:off x="352424" y="3374595"/>
            <a:ext cx="11487150" cy="238125"/>
          </a:xfrm>
          <a:prstGeom prst="rect">
            <a:avLst/>
          </a:prstGeom>
        </p:spPr>
      </p:pic>
      <p:pic>
        <p:nvPicPr>
          <p:cNvPr id="8" name="Image 7"/>
          <p:cNvPicPr>
            <a:picLocks noChangeAspect="1"/>
          </p:cNvPicPr>
          <p:nvPr/>
        </p:nvPicPr>
        <p:blipFill>
          <a:blip r:embed="rId5"/>
          <a:stretch>
            <a:fillRect/>
          </a:stretch>
        </p:blipFill>
        <p:spPr>
          <a:xfrm>
            <a:off x="767408" y="4684426"/>
            <a:ext cx="1828800" cy="1028700"/>
          </a:xfrm>
          <a:prstGeom prst="rect">
            <a:avLst/>
          </a:prstGeom>
        </p:spPr>
      </p:pic>
    </p:spTree>
    <p:extLst>
      <p:ext uri="{BB962C8B-B14F-4D97-AF65-F5344CB8AC3E}">
        <p14:creationId xmlns:p14="http://schemas.microsoft.com/office/powerpoint/2010/main" val="24208045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Écrire la cédule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43</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dirty="0"/>
              <a:t>Il faut </a:t>
            </a:r>
            <a:r>
              <a:rPr lang="fr-CA" dirty="0" smtClean="0"/>
              <a:t>déclarer un </a:t>
            </a:r>
            <a:r>
              <a:rPr lang="fr-CA" dirty="0" err="1" smtClean="0"/>
              <a:t>FMTscheduleparser</a:t>
            </a:r>
            <a:r>
              <a:rPr lang="fr-CA" dirty="0" smtClean="0"/>
              <a:t> et écrire la cédule à l’aide de ce dernier : </a:t>
            </a:r>
          </a:p>
          <a:p>
            <a:endParaRPr lang="fr-CA" dirty="0"/>
          </a:p>
          <a:p>
            <a:endParaRPr lang="fr-CA" dirty="0" smtClean="0"/>
          </a:p>
          <a:p>
            <a:endParaRPr lang="fr-CA" dirty="0"/>
          </a:p>
          <a:p>
            <a:endParaRPr lang="fr-CA" dirty="0" smtClean="0"/>
          </a:p>
          <a:p>
            <a:endParaRPr lang="fr-CA" dirty="0"/>
          </a:p>
          <a:p>
            <a:endParaRPr lang="fr-CA" dirty="0" smtClean="0"/>
          </a:p>
          <a:p>
            <a:r>
              <a:rPr lang="fr-CA" dirty="0" smtClean="0"/>
              <a:t>Pour obtenir les </a:t>
            </a:r>
            <a:r>
              <a:rPr lang="fr-CA" dirty="0" err="1" smtClean="0"/>
              <a:t>FMTschedule</a:t>
            </a:r>
            <a:r>
              <a:rPr lang="fr-CA" dirty="0" smtClean="0"/>
              <a:t> d’un modèle, on appelle sur le modèle : </a:t>
            </a:r>
          </a:p>
          <a:p>
            <a:endParaRPr lang="fr-CA" dirty="0"/>
          </a:p>
          <a:p>
            <a:endParaRPr lang="fr-CA" dirty="0" smtClean="0"/>
          </a:p>
        </p:txBody>
      </p:sp>
      <p:pic>
        <p:nvPicPr>
          <p:cNvPr id="5" name="Image 4"/>
          <p:cNvPicPr>
            <a:picLocks noChangeAspect="1"/>
          </p:cNvPicPr>
          <p:nvPr/>
        </p:nvPicPr>
        <p:blipFill>
          <a:blip r:embed="rId3"/>
          <a:stretch>
            <a:fillRect/>
          </a:stretch>
        </p:blipFill>
        <p:spPr>
          <a:xfrm>
            <a:off x="0" y="2287488"/>
            <a:ext cx="12192000" cy="1932975"/>
          </a:xfrm>
          <a:prstGeom prst="rect">
            <a:avLst/>
          </a:prstGeom>
        </p:spPr>
      </p:pic>
      <p:pic>
        <p:nvPicPr>
          <p:cNvPr id="6" name="Image 5"/>
          <p:cNvPicPr>
            <a:picLocks noChangeAspect="1"/>
          </p:cNvPicPr>
          <p:nvPr/>
        </p:nvPicPr>
        <p:blipFill>
          <a:blip r:embed="rId4"/>
          <a:stretch>
            <a:fillRect/>
          </a:stretch>
        </p:blipFill>
        <p:spPr>
          <a:xfrm>
            <a:off x="767408" y="5158081"/>
            <a:ext cx="5524500" cy="276225"/>
          </a:xfrm>
          <a:prstGeom prst="rect">
            <a:avLst/>
          </a:prstGeom>
        </p:spPr>
      </p:pic>
    </p:spTree>
    <p:extLst>
      <p:ext uri="{BB962C8B-B14F-4D97-AF65-F5344CB8AC3E}">
        <p14:creationId xmlns:p14="http://schemas.microsoft.com/office/powerpoint/2010/main" val="23246452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Exercice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44</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dirty="0" smtClean="0"/>
              <a:t>Interroger le modèle pour avoir le output </a:t>
            </a:r>
            <a:r>
              <a:rPr lang="fr-CA" dirty="0" err="1" smtClean="0"/>
              <a:t>oSupREC</a:t>
            </a:r>
            <a:endParaRPr lang="fr-CA" dirty="0" smtClean="0"/>
          </a:p>
          <a:p>
            <a:endParaRPr lang="fr-CA" dirty="0"/>
          </a:p>
          <a:p>
            <a:r>
              <a:rPr lang="fr-CA" dirty="0" smtClean="0"/>
              <a:t>Écrire la cédule du modèle après avoir été solutionné. </a:t>
            </a:r>
          </a:p>
        </p:txBody>
      </p:sp>
    </p:spTree>
    <p:extLst>
      <p:ext uri="{BB962C8B-B14F-4D97-AF65-F5344CB8AC3E}">
        <p14:creationId xmlns:p14="http://schemas.microsoft.com/office/powerpoint/2010/main" val="3182379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Fonctions et paramètres spéciaux</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45</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b="1" dirty="0" smtClean="0"/>
              <a:t>PRESOLVE</a:t>
            </a:r>
          </a:p>
          <a:p>
            <a:r>
              <a:rPr lang="fr-CA" dirty="0" smtClean="0"/>
              <a:t>Quand certains modèles sont très complexe, et long à résoudre, on utilise un </a:t>
            </a:r>
            <a:r>
              <a:rPr lang="fr-CA" i="1" dirty="0" err="1" smtClean="0"/>
              <a:t>presolve</a:t>
            </a:r>
            <a:r>
              <a:rPr lang="fr-CA" dirty="0" smtClean="0"/>
              <a:t> sur le modèle. </a:t>
            </a:r>
          </a:p>
          <a:p>
            <a:endParaRPr lang="fr-CA" dirty="0" smtClean="0"/>
          </a:p>
          <a:p>
            <a:endParaRPr lang="fr-CA" dirty="0" smtClean="0"/>
          </a:p>
          <a:p>
            <a:endParaRPr lang="fr-CA" dirty="0" smtClean="0"/>
          </a:p>
          <a:p>
            <a:endParaRPr lang="fr-CA" dirty="0" smtClean="0"/>
          </a:p>
          <a:p>
            <a:r>
              <a:rPr lang="fr-CA" dirty="0" smtClean="0"/>
              <a:t>La fonction renvoi un modèle utilisable avec moins de thèmes, d’actions, de transitions, de </a:t>
            </a:r>
            <a:r>
              <a:rPr lang="fr-CA" dirty="0" err="1" smtClean="0"/>
              <a:t>yields</a:t>
            </a:r>
            <a:r>
              <a:rPr lang="fr-CA" dirty="0" smtClean="0"/>
              <a:t>, d’outputs ou de contraintes dépendamment de ce qui est superflu. </a:t>
            </a:r>
          </a:p>
        </p:txBody>
      </p:sp>
      <p:pic>
        <p:nvPicPr>
          <p:cNvPr id="5" name="Image 4"/>
          <p:cNvPicPr>
            <a:picLocks noChangeAspect="1"/>
          </p:cNvPicPr>
          <p:nvPr/>
        </p:nvPicPr>
        <p:blipFill>
          <a:blip r:embed="rId3"/>
          <a:stretch>
            <a:fillRect/>
          </a:stretch>
        </p:blipFill>
        <p:spPr>
          <a:xfrm>
            <a:off x="767408" y="2780928"/>
            <a:ext cx="9491361" cy="676444"/>
          </a:xfrm>
          <a:prstGeom prst="rect">
            <a:avLst/>
          </a:prstGeom>
        </p:spPr>
      </p:pic>
    </p:spTree>
    <p:extLst>
      <p:ext uri="{BB962C8B-B14F-4D97-AF65-F5344CB8AC3E}">
        <p14:creationId xmlns:p14="http://schemas.microsoft.com/office/powerpoint/2010/main" val="2793059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Fonctions et paramètres spéciaux</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46</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b="1" dirty="0" smtClean="0"/>
              <a:t>OUTPUTS POSITIFS DANS LA MATRICE</a:t>
            </a:r>
          </a:p>
          <a:p>
            <a:r>
              <a:rPr lang="fr-CA" dirty="0" smtClean="0"/>
              <a:t>WS permet d’avoir des valeurs négatives pour un output. Par contre, si l’output est utilisé pour la construction de la matrice(car il est utilisé par une contrainte), lors de l’écriture de la matrice, la variable associé au output devra être &gt;= 0. </a:t>
            </a:r>
          </a:p>
          <a:p>
            <a:endParaRPr lang="fr-CA" dirty="0"/>
          </a:p>
          <a:p>
            <a:r>
              <a:rPr lang="fr-CA" dirty="0" smtClean="0"/>
              <a:t>Cela peut causer des problèmes avec d’anciens modèles utilisant des </a:t>
            </a:r>
            <a:r>
              <a:rPr lang="fr-CA" i="1" dirty="0" smtClean="0"/>
              <a:t>Partial</a:t>
            </a:r>
            <a:r>
              <a:rPr lang="fr-CA" dirty="0" smtClean="0"/>
              <a:t>. Une fonction existe pour reproduire ce comportement. Elle doit être appelé avant l’application des contraintes au modèle : </a:t>
            </a:r>
          </a:p>
          <a:p>
            <a:endParaRPr lang="fr-CA" dirty="0"/>
          </a:p>
          <a:p>
            <a:r>
              <a:rPr lang="fr-CA" dirty="0" smtClean="0"/>
              <a:t> </a:t>
            </a:r>
          </a:p>
          <a:p>
            <a:endParaRPr lang="fr-CA" dirty="0" smtClean="0"/>
          </a:p>
          <a:p>
            <a:endParaRPr lang="fr-CA" dirty="0" smtClean="0"/>
          </a:p>
          <a:p>
            <a:endParaRPr lang="fr-CA" dirty="0" smtClean="0"/>
          </a:p>
        </p:txBody>
      </p:sp>
      <p:pic>
        <p:nvPicPr>
          <p:cNvPr id="5" name="Image 4"/>
          <p:cNvPicPr>
            <a:picLocks noChangeAspect="1"/>
          </p:cNvPicPr>
          <p:nvPr/>
        </p:nvPicPr>
        <p:blipFill>
          <a:blip r:embed="rId3"/>
          <a:stretch>
            <a:fillRect/>
          </a:stretch>
        </p:blipFill>
        <p:spPr>
          <a:xfrm>
            <a:off x="2711624" y="4972668"/>
            <a:ext cx="5580702" cy="383291"/>
          </a:xfrm>
          <a:prstGeom prst="rect">
            <a:avLst/>
          </a:prstGeom>
        </p:spPr>
      </p:pic>
    </p:spTree>
    <p:extLst>
      <p:ext uri="{BB962C8B-B14F-4D97-AF65-F5344CB8AC3E}">
        <p14:creationId xmlns:p14="http://schemas.microsoft.com/office/powerpoint/2010/main" val="12938625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Fonctions et paramètres spéciaux</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47</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b="1" dirty="0" smtClean="0"/>
              <a:t>CONVERSION D’ERREURS EN AVERTISSEMENTS</a:t>
            </a:r>
          </a:p>
          <a:p>
            <a:r>
              <a:rPr lang="fr-CA" dirty="0" smtClean="0"/>
              <a:t>Tous les classes de FMT (sauf exception) sont des </a:t>
            </a:r>
            <a:r>
              <a:rPr lang="fr-CA" dirty="0" err="1" smtClean="0"/>
              <a:t>FMTobject</a:t>
            </a:r>
            <a:r>
              <a:rPr lang="fr-CA" dirty="0" smtClean="0"/>
              <a:t> et partage le même </a:t>
            </a:r>
            <a:r>
              <a:rPr lang="fr-CA" dirty="0" err="1" smtClean="0"/>
              <a:t>FMTexceptionhandler</a:t>
            </a:r>
            <a:r>
              <a:rPr lang="fr-CA" dirty="0" smtClean="0"/>
              <a:t> et </a:t>
            </a:r>
            <a:r>
              <a:rPr lang="fr-CA" dirty="0" err="1" smtClean="0"/>
              <a:t>FMTlogger</a:t>
            </a:r>
            <a:r>
              <a:rPr lang="fr-CA" dirty="0" smtClean="0"/>
              <a:t>. Le premier </a:t>
            </a:r>
            <a:r>
              <a:rPr lang="fr-CA" dirty="0" err="1" smtClean="0"/>
              <a:t>FMTobject</a:t>
            </a:r>
            <a:r>
              <a:rPr lang="fr-CA" dirty="0" smtClean="0"/>
              <a:t> (souvent le </a:t>
            </a:r>
            <a:r>
              <a:rPr lang="fr-CA" dirty="0" err="1" smtClean="0"/>
              <a:t>Parser</a:t>
            </a:r>
            <a:r>
              <a:rPr lang="fr-CA" dirty="0" smtClean="0"/>
              <a:t>) instancie ces deux classes pour la première fois et les partage aux </a:t>
            </a:r>
            <a:r>
              <a:rPr lang="fr-CA" dirty="0" err="1" smtClean="0"/>
              <a:t>FMTobject</a:t>
            </a:r>
            <a:r>
              <a:rPr lang="fr-CA" dirty="0" smtClean="0"/>
              <a:t> créé par la suite. </a:t>
            </a:r>
            <a:endParaRPr lang="fr-CA" dirty="0"/>
          </a:p>
          <a:p>
            <a:endParaRPr lang="fr-CA" dirty="0" smtClean="0"/>
          </a:p>
          <a:p>
            <a:r>
              <a:rPr lang="fr-CA" dirty="0" smtClean="0"/>
              <a:t>Parfois l’utilisateur veut ignorer certaines erreurs. Dans ce cas, sur le premier </a:t>
            </a:r>
            <a:r>
              <a:rPr lang="fr-CA" dirty="0" err="1" smtClean="0"/>
              <a:t>FMTobject</a:t>
            </a:r>
            <a:r>
              <a:rPr lang="fr-CA" smtClean="0"/>
              <a:t> créé par </a:t>
            </a:r>
            <a:r>
              <a:rPr lang="fr-CA" dirty="0" smtClean="0"/>
              <a:t>l’utilisateur (</a:t>
            </a:r>
            <a:r>
              <a:rPr lang="fr-CA" dirty="0" err="1" smtClean="0"/>
              <a:t>Parser</a:t>
            </a:r>
            <a:r>
              <a:rPr lang="fr-CA" dirty="0" smtClean="0"/>
              <a:t>), on peut utiliser la fonction </a:t>
            </a:r>
            <a:r>
              <a:rPr lang="fr-CA" dirty="0" err="1" smtClean="0"/>
              <a:t>FMTobject</a:t>
            </a:r>
            <a:r>
              <a:rPr lang="fr-CA" dirty="0" smtClean="0"/>
              <a:t>::</a:t>
            </a:r>
            <a:r>
              <a:rPr lang="fr-CA" dirty="0" err="1" smtClean="0"/>
              <a:t>seterrorstowarnings</a:t>
            </a:r>
            <a:r>
              <a:rPr lang="fr-CA" dirty="0" smtClean="0"/>
              <a:t> : </a:t>
            </a:r>
          </a:p>
          <a:p>
            <a:endParaRPr lang="fr-CA" dirty="0" smtClean="0"/>
          </a:p>
          <a:p>
            <a:endParaRPr lang="fr-CA" dirty="0" smtClean="0"/>
          </a:p>
        </p:txBody>
      </p:sp>
      <p:pic>
        <p:nvPicPr>
          <p:cNvPr id="5" name="Image 4"/>
          <p:cNvPicPr>
            <a:picLocks noChangeAspect="1"/>
          </p:cNvPicPr>
          <p:nvPr/>
        </p:nvPicPr>
        <p:blipFill>
          <a:blip r:embed="rId3"/>
          <a:stretch>
            <a:fillRect/>
          </a:stretch>
        </p:blipFill>
        <p:spPr>
          <a:xfrm>
            <a:off x="1055440" y="4827848"/>
            <a:ext cx="9143254" cy="349424"/>
          </a:xfrm>
          <a:prstGeom prst="rect">
            <a:avLst/>
          </a:prstGeom>
        </p:spPr>
      </p:pic>
    </p:spTree>
    <p:extLst>
      <p:ext uri="{BB962C8B-B14F-4D97-AF65-F5344CB8AC3E}">
        <p14:creationId xmlns:p14="http://schemas.microsoft.com/office/powerpoint/2010/main" val="21846013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CA" sz="32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Simulation spatialement explicite</a:t>
            </a:r>
            <a:endParaRPr lang="fr-CA" sz="3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347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49</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Simulation spatialement explicite (</a:t>
            </a:r>
            <a:r>
              <a:rPr lang="fr-CA" dirty="0" err="1" smtClean="0">
                <a:effectLst>
                  <a:outerShdw blurRad="38100" dist="38100" dir="2700000" algn="tl">
                    <a:srgbClr val="000000">
                      <a:alpha val="43137"/>
                    </a:srgbClr>
                  </a:outerShdw>
                </a:effectLst>
                <a:cs typeface="Arial" panose="020B0604020202020204" pitchFamily="34" charset="0"/>
              </a:rPr>
              <a:t>FMTsesmodel</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r>
              <a:rPr lang="fr-CA" dirty="0" smtClean="0"/>
              <a:t>Ce modèle permet de </a:t>
            </a:r>
            <a:r>
              <a:rPr lang="fr-CA" b="1" dirty="0" smtClean="0"/>
              <a:t>spatialiser</a:t>
            </a:r>
            <a:r>
              <a:rPr lang="fr-CA" dirty="0" smtClean="0"/>
              <a:t> les solutions de modèles de programmation linéaire.</a:t>
            </a:r>
          </a:p>
          <a:p>
            <a:endParaRPr lang="fr-CA" dirty="0"/>
          </a:p>
          <a:p>
            <a:r>
              <a:rPr lang="fr-CA" dirty="0" smtClean="0"/>
              <a:t>Le modèle essaye le plus possible de respecter la cédule produite par le modèle de programmation linéaire en faisant plusieurs </a:t>
            </a:r>
            <a:r>
              <a:rPr lang="fr-CA" b="1" dirty="0" smtClean="0"/>
              <a:t>itérations</a:t>
            </a:r>
            <a:r>
              <a:rPr lang="fr-CA" dirty="0" smtClean="0"/>
              <a:t> de simulation pour sélectionner la meilleure solution.</a:t>
            </a:r>
          </a:p>
          <a:p>
            <a:endParaRPr lang="fr-CA" dirty="0"/>
          </a:p>
          <a:p>
            <a:r>
              <a:rPr lang="fr-CA" dirty="0" smtClean="0"/>
              <a:t>Dans le futur, nous aimerions implémenter une fonction permettant de simplement faire de la simulation </a:t>
            </a:r>
            <a:r>
              <a:rPr lang="fr-CA" b="1" dirty="0" smtClean="0"/>
              <a:t>sans</a:t>
            </a:r>
            <a:r>
              <a:rPr lang="fr-CA" dirty="0" smtClean="0"/>
              <a:t> avoir besoin de cédule. </a:t>
            </a:r>
          </a:p>
        </p:txBody>
      </p:sp>
    </p:spTree>
    <p:extLst>
      <p:ext uri="{BB962C8B-B14F-4D97-AF65-F5344CB8AC3E}">
        <p14:creationId xmlns:p14="http://schemas.microsoft.com/office/powerpoint/2010/main" val="1218959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Une brève histoire de FMT</a:t>
            </a:r>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5</a:t>
            </a:fld>
            <a:endParaRPr lang="fr-FR" altLang="fr-FR" sz="1100" dirty="0">
              <a:solidFill>
                <a:schemeClr val="tx1"/>
              </a:solidFill>
            </a:endParaRPr>
          </a:p>
        </p:txBody>
      </p:sp>
      <p:sp>
        <p:nvSpPr>
          <p:cNvPr id="3" name="Espace réservé du contenu 2"/>
          <p:cNvSpPr>
            <a:spLocks noGrp="1"/>
          </p:cNvSpPr>
          <p:nvPr>
            <p:ph idx="1"/>
          </p:nvPr>
        </p:nvSpPr>
        <p:spPr>
          <a:xfrm>
            <a:off x="666737" y="1052736"/>
            <a:ext cx="10363200" cy="4896544"/>
          </a:xfrm>
        </p:spPr>
        <p:txBody>
          <a:bodyPr/>
          <a:lstStyle/>
          <a:p>
            <a:r>
              <a:rPr lang="fr-CA" sz="2000" b="1" dirty="0" smtClean="0"/>
              <a:t>Les débuts (2017)</a:t>
            </a:r>
            <a:r>
              <a:rPr lang="fr-CA" sz="2000" dirty="0" smtClean="0"/>
              <a:t> : </a:t>
            </a:r>
          </a:p>
          <a:p>
            <a:pPr lvl="1">
              <a:buFont typeface="Arial" panose="020B0604020202020204" pitchFamily="34" charset="0"/>
              <a:buChar char="•"/>
            </a:pPr>
            <a:r>
              <a:rPr lang="fr-CA" sz="2000" dirty="0" smtClean="0"/>
              <a:t>Comme les modèles Woodstock sont à la base de notre travail, il y avait un besoin d’avoir du code réutilisable permettant la lecture et l’interprétation des fichiers Woodstock. </a:t>
            </a:r>
          </a:p>
          <a:p>
            <a:pPr marL="0" indent="0"/>
            <a:r>
              <a:rPr lang="fr-CA" sz="2000" b="1" dirty="0" smtClean="0"/>
              <a:t>GCBM et FMT (2018) </a:t>
            </a:r>
            <a:r>
              <a:rPr lang="fr-CA" sz="2000" dirty="0" smtClean="0"/>
              <a:t>: </a:t>
            </a:r>
          </a:p>
          <a:p>
            <a:pPr lvl="1">
              <a:buFont typeface="Arial" panose="020B0604020202020204" pitchFamily="34" charset="0"/>
              <a:buChar char="•"/>
            </a:pPr>
            <a:r>
              <a:rPr lang="fr-CA" sz="2000" dirty="0" smtClean="0"/>
              <a:t>Pour permettre la quantification du Carbone de solutions de modèles d’optimisation spatialement référencé, un outil de spatialisation était nécessaire.</a:t>
            </a:r>
          </a:p>
          <a:p>
            <a:pPr marL="0" indent="0"/>
            <a:r>
              <a:rPr lang="fr-CA" sz="2000" b="1" dirty="0" smtClean="0"/>
              <a:t>Fonctionnalités supplémentaires pour les modèles d’optimisation spatialement référencé (2019-aujourd’hui) </a:t>
            </a:r>
            <a:r>
              <a:rPr lang="fr-CA" sz="2000" dirty="0" smtClean="0"/>
              <a:t>: </a:t>
            </a:r>
          </a:p>
          <a:p>
            <a:pPr lvl="1">
              <a:buFont typeface="Arial" panose="020B0604020202020204" pitchFamily="34" charset="0"/>
              <a:buChar char="•"/>
            </a:pPr>
            <a:r>
              <a:rPr lang="fr-CA" sz="2000" dirty="0" smtClean="0"/>
              <a:t>Modèle de planification forestière de type III</a:t>
            </a:r>
          </a:p>
          <a:p>
            <a:pPr lvl="1">
              <a:buFont typeface="Arial" panose="020B0604020202020204" pitchFamily="34" charset="0"/>
              <a:buChar char="•"/>
            </a:pPr>
            <a:r>
              <a:rPr lang="fr-CA" sz="2000" dirty="0" smtClean="0"/>
              <a:t>Replanification</a:t>
            </a:r>
          </a:p>
          <a:p>
            <a:pPr lvl="1">
              <a:buFont typeface="Arial" panose="020B0604020202020204" pitchFamily="34" charset="0"/>
              <a:buChar char="•"/>
            </a:pPr>
            <a:r>
              <a:rPr lang="fr-CA" sz="2000" dirty="0" smtClean="0"/>
              <a:t>Génération de outputs à partir des modèles existants</a:t>
            </a:r>
          </a:p>
          <a:p>
            <a:pPr lvl="1">
              <a:buFont typeface="Arial" panose="020B0604020202020204" pitchFamily="34" charset="0"/>
              <a:buChar char="•"/>
            </a:pPr>
            <a:r>
              <a:rPr lang="fr-CA" sz="2000" dirty="0" smtClean="0"/>
              <a:t>Heuristiques </a:t>
            </a:r>
            <a:r>
              <a:rPr lang="fr-CA" sz="2000" dirty="0"/>
              <a:t>d’agrégation et de </a:t>
            </a:r>
            <a:r>
              <a:rPr lang="fr-CA" sz="2000" dirty="0" smtClean="0"/>
              <a:t>planification de blocs de récoltes</a:t>
            </a:r>
          </a:p>
          <a:p>
            <a:pPr lvl="1">
              <a:buFont typeface="Arial" panose="020B0604020202020204" pitchFamily="34" charset="0"/>
              <a:buChar char="•"/>
            </a:pPr>
            <a:r>
              <a:rPr lang="fr-CA" sz="2000" dirty="0" smtClean="0"/>
              <a:t>Et bien d’autres choses !</a:t>
            </a:r>
          </a:p>
          <a:p>
            <a:pPr lvl="1">
              <a:buFont typeface="Arial" panose="020B0604020202020204" pitchFamily="34" charset="0"/>
              <a:buChar char="•"/>
            </a:pPr>
            <a:endParaRPr lang="fr-CA" dirty="0" smtClean="0"/>
          </a:p>
          <a:p>
            <a:pPr lvl="1">
              <a:buFont typeface="Arial" panose="020B0604020202020204" pitchFamily="34" charset="0"/>
              <a:buChar char="•"/>
            </a:pPr>
            <a:endParaRPr lang="fr-CA" dirty="0"/>
          </a:p>
        </p:txBody>
      </p:sp>
    </p:spTree>
    <p:extLst>
      <p:ext uri="{BB962C8B-B14F-4D97-AF65-F5344CB8AC3E}">
        <p14:creationId xmlns:p14="http://schemas.microsoft.com/office/powerpoint/2010/main" val="349672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50</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La représentation spatiale dans FMT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7" y="1052736"/>
            <a:ext cx="10363200" cy="4464496"/>
          </a:xfrm>
        </p:spPr>
        <p:txBody>
          <a:bodyPr/>
          <a:lstStyle/>
          <a:p>
            <a:r>
              <a:rPr lang="fr-CA" dirty="0" smtClean="0"/>
              <a:t>La représentation spatiale dans FMT pour les modèles spatialement explicite se fait sous forme de </a:t>
            </a:r>
            <a:r>
              <a:rPr lang="fr-CA" dirty="0" err="1" smtClean="0"/>
              <a:t>FMTlayer</a:t>
            </a:r>
            <a:r>
              <a:rPr lang="fr-CA" dirty="0" smtClean="0"/>
              <a:t> qui peut être comparer à un fichier raster à </a:t>
            </a:r>
            <a:r>
              <a:rPr lang="fr-CA" b="1" dirty="0" smtClean="0"/>
              <a:t>plusieurs dimensions</a:t>
            </a:r>
            <a:r>
              <a:rPr lang="fr-CA" dirty="0" smtClean="0"/>
              <a:t>. Un </a:t>
            </a:r>
            <a:r>
              <a:rPr lang="fr-CA" dirty="0" err="1" smtClean="0"/>
              <a:t>FMTlayer</a:t>
            </a:r>
            <a:r>
              <a:rPr lang="fr-CA" dirty="0" smtClean="0"/>
              <a:t> peut contenir plusieurs type de données selon le besoin. </a:t>
            </a:r>
          </a:p>
          <a:p>
            <a:endParaRPr lang="fr-CA" dirty="0"/>
          </a:p>
          <a:p>
            <a:r>
              <a:rPr lang="fr-CA" dirty="0" smtClean="0"/>
              <a:t>Dans le cas du </a:t>
            </a:r>
            <a:r>
              <a:rPr lang="fr-CA" dirty="0" err="1" smtClean="0"/>
              <a:t>FMTsesmodel</a:t>
            </a:r>
            <a:r>
              <a:rPr lang="fr-CA" dirty="0" smtClean="0"/>
              <a:t>, on se sert d’une </a:t>
            </a:r>
            <a:r>
              <a:rPr lang="fr-CA" dirty="0" err="1" smtClean="0"/>
              <a:t>FMTspatialschedule</a:t>
            </a:r>
            <a:r>
              <a:rPr lang="fr-CA" dirty="0" smtClean="0"/>
              <a:t> pour représenter la </a:t>
            </a:r>
            <a:r>
              <a:rPr lang="fr-CA" b="1" dirty="0" smtClean="0"/>
              <a:t>solution</a:t>
            </a:r>
            <a:r>
              <a:rPr lang="fr-CA" dirty="0" smtClean="0"/>
              <a:t>. Une </a:t>
            </a:r>
            <a:r>
              <a:rPr lang="fr-CA" dirty="0" err="1" smtClean="0"/>
              <a:t>FMTspatialschedule</a:t>
            </a:r>
            <a:r>
              <a:rPr lang="fr-CA" dirty="0" smtClean="0"/>
              <a:t> est un </a:t>
            </a:r>
            <a:r>
              <a:rPr lang="fr-CA" dirty="0" err="1" smtClean="0"/>
              <a:t>FMTlayer</a:t>
            </a:r>
            <a:r>
              <a:rPr lang="fr-CA" dirty="0" smtClean="0"/>
              <a:t> contenant pour chaque cellule un </a:t>
            </a:r>
            <a:r>
              <a:rPr lang="fr-CA" dirty="0" err="1" smtClean="0"/>
              <a:t>FMTlinegraph</a:t>
            </a:r>
            <a:r>
              <a:rPr lang="fr-CA" dirty="0" smtClean="0"/>
              <a:t>.</a:t>
            </a:r>
          </a:p>
          <a:p>
            <a:endParaRPr lang="fr-CA" dirty="0"/>
          </a:p>
          <a:p>
            <a:endParaRPr lang="fr-CA" dirty="0" smtClean="0"/>
          </a:p>
        </p:txBody>
      </p:sp>
    </p:spTree>
    <p:extLst>
      <p:ext uri="{BB962C8B-B14F-4D97-AF65-F5344CB8AC3E}">
        <p14:creationId xmlns:p14="http://schemas.microsoft.com/office/powerpoint/2010/main" val="1272243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51</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FMTspatialschedule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7" y="1052736"/>
            <a:ext cx="10363200" cy="4464496"/>
          </a:xfrm>
        </p:spPr>
        <p:txBody>
          <a:bodyPr/>
          <a:lstStyle/>
          <a:p>
            <a:r>
              <a:rPr lang="fr-CA" dirty="0" smtClean="0"/>
              <a:t>Cette classe représente une solution spatialement explicit elle est enfaite un </a:t>
            </a:r>
            <a:r>
              <a:rPr lang="fr-CA" dirty="0" err="1" smtClean="0"/>
              <a:t>FMTlayer</a:t>
            </a:r>
            <a:r>
              <a:rPr lang="fr-CA" dirty="0" smtClean="0"/>
              <a:t>&lt;</a:t>
            </a:r>
            <a:r>
              <a:rPr lang="fr-CA" dirty="0" err="1" smtClean="0"/>
              <a:t>FMTlinegraph</a:t>
            </a:r>
            <a:r>
              <a:rPr lang="fr-CA" dirty="0" smtClean="0"/>
              <a:t>&gt;. La fonction ci-dessous permet d’obtenir la valeur de l’</a:t>
            </a:r>
            <a:r>
              <a:rPr lang="fr-CA" b="1" dirty="0" smtClean="0"/>
              <a:t>objectif</a:t>
            </a:r>
            <a:r>
              <a:rPr lang="fr-CA" dirty="0" smtClean="0"/>
              <a:t> et de l’</a:t>
            </a:r>
            <a:r>
              <a:rPr lang="fr-CA" b="1" dirty="0" smtClean="0"/>
              <a:t>infaisabilité primale </a:t>
            </a:r>
            <a:r>
              <a:rPr lang="fr-CA" dirty="0" smtClean="0"/>
              <a:t>de la solution.</a:t>
            </a:r>
          </a:p>
          <a:p>
            <a:endParaRPr lang="fr-CA" dirty="0" smtClean="0"/>
          </a:p>
          <a:p>
            <a:endParaRPr lang="fr-CA" dirty="0"/>
          </a:p>
          <a:p>
            <a:r>
              <a:rPr lang="fr-CA" dirty="0" smtClean="0"/>
              <a:t>Cette solution représente une solution de récolte </a:t>
            </a:r>
            <a:r>
              <a:rPr lang="fr-CA" b="1" dirty="0" smtClean="0"/>
              <a:t>spatialement explicite </a:t>
            </a:r>
            <a:r>
              <a:rPr lang="fr-CA" dirty="0" smtClean="0"/>
              <a:t>sur plusieurs périodes et non seulement une comme le </a:t>
            </a:r>
            <a:r>
              <a:rPr lang="fr-CA" dirty="0" err="1" smtClean="0"/>
              <a:t>FMTschedule</a:t>
            </a:r>
            <a:r>
              <a:rPr lang="fr-CA" dirty="0" smtClean="0"/>
              <a:t>.</a:t>
            </a:r>
            <a:endParaRPr lang="fr-CA" dirty="0"/>
          </a:p>
          <a:p>
            <a:endParaRPr lang="fr-CA" dirty="0"/>
          </a:p>
          <a:p>
            <a:endParaRPr lang="fr-CA" dirty="0" smtClean="0"/>
          </a:p>
        </p:txBody>
      </p:sp>
      <p:pic>
        <p:nvPicPr>
          <p:cNvPr id="4" name="Image 3"/>
          <p:cNvPicPr>
            <a:picLocks noChangeAspect="1"/>
          </p:cNvPicPr>
          <p:nvPr/>
        </p:nvPicPr>
        <p:blipFill>
          <a:blip r:embed="rId4"/>
          <a:stretch>
            <a:fillRect/>
          </a:stretch>
        </p:blipFill>
        <p:spPr>
          <a:xfrm>
            <a:off x="884135" y="2420888"/>
            <a:ext cx="9928403" cy="366713"/>
          </a:xfrm>
          <a:prstGeom prst="rect">
            <a:avLst/>
          </a:prstGeom>
        </p:spPr>
      </p:pic>
    </p:spTree>
    <p:extLst>
      <p:ext uri="{BB962C8B-B14F-4D97-AF65-F5344CB8AC3E}">
        <p14:creationId xmlns:p14="http://schemas.microsoft.com/office/powerpoint/2010/main" val="4042075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2666"/>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52</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FMTspatialschedule</a:t>
            </a:r>
            <a:endParaRPr lang="fr-CA" dirty="0">
              <a:effectLst>
                <a:outerShdw blurRad="38100" dist="38100" dir="2700000" algn="tl">
                  <a:srgbClr val="000000">
                    <a:alpha val="43137"/>
                  </a:srgbClr>
                </a:outerShdw>
              </a:effectLst>
              <a:cs typeface="Arial" panose="020B0604020202020204" pitchFamily="34" charset="0"/>
            </a:endParaRPr>
          </a:p>
        </p:txBody>
      </p:sp>
      <p:pic>
        <p:nvPicPr>
          <p:cNvPr id="4" name="Image 3"/>
          <p:cNvPicPr>
            <a:picLocks noChangeAspect="1"/>
          </p:cNvPicPr>
          <p:nvPr/>
        </p:nvPicPr>
        <p:blipFill>
          <a:blip r:embed="rId4"/>
          <a:stretch>
            <a:fillRect/>
          </a:stretch>
        </p:blipFill>
        <p:spPr>
          <a:xfrm>
            <a:off x="1055440" y="1628799"/>
            <a:ext cx="6984776" cy="3666867"/>
          </a:xfrm>
          <a:prstGeom prst="rect">
            <a:avLst/>
          </a:prstGeom>
        </p:spPr>
      </p:pic>
      <p:sp>
        <p:nvSpPr>
          <p:cNvPr id="6" name="ZoneTexte 5"/>
          <p:cNvSpPr txBox="1"/>
          <p:nvPr/>
        </p:nvSpPr>
        <p:spPr>
          <a:xfrm>
            <a:off x="1199456" y="2132856"/>
            <a:ext cx="1447832" cy="338554"/>
          </a:xfrm>
          <a:prstGeom prst="rect">
            <a:avLst/>
          </a:prstGeom>
          <a:noFill/>
        </p:spPr>
        <p:txBody>
          <a:bodyPr wrap="none" rtlCol="0">
            <a:spAutoFit/>
          </a:bodyPr>
          <a:lstStyle/>
          <a:p>
            <a:r>
              <a:rPr lang="fr-CA" sz="1600" dirty="0" err="1" smtClean="0"/>
              <a:t>FMTlinegraph</a:t>
            </a:r>
            <a:endParaRPr lang="fr-CA" sz="1600" dirty="0"/>
          </a:p>
        </p:txBody>
      </p:sp>
      <p:sp>
        <p:nvSpPr>
          <p:cNvPr id="20" name="ZoneTexte 19"/>
          <p:cNvSpPr txBox="1"/>
          <p:nvPr/>
        </p:nvSpPr>
        <p:spPr>
          <a:xfrm>
            <a:off x="2947746" y="2179465"/>
            <a:ext cx="1447832" cy="338554"/>
          </a:xfrm>
          <a:prstGeom prst="rect">
            <a:avLst/>
          </a:prstGeom>
          <a:noFill/>
        </p:spPr>
        <p:txBody>
          <a:bodyPr wrap="none" rtlCol="0">
            <a:spAutoFit/>
          </a:bodyPr>
          <a:lstStyle/>
          <a:p>
            <a:r>
              <a:rPr lang="fr-CA" sz="1600" dirty="0" err="1" smtClean="0"/>
              <a:t>FMTlinegraph</a:t>
            </a:r>
            <a:endParaRPr lang="fr-CA" sz="1600" dirty="0"/>
          </a:p>
        </p:txBody>
      </p:sp>
      <p:sp>
        <p:nvSpPr>
          <p:cNvPr id="21" name="ZoneTexte 20"/>
          <p:cNvSpPr txBox="1"/>
          <p:nvPr/>
        </p:nvSpPr>
        <p:spPr>
          <a:xfrm>
            <a:off x="4696036" y="2168711"/>
            <a:ext cx="1447832" cy="338554"/>
          </a:xfrm>
          <a:prstGeom prst="rect">
            <a:avLst/>
          </a:prstGeom>
          <a:noFill/>
        </p:spPr>
        <p:txBody>
          <a:bodyPr wrap="none" rtlCol="0">
            <a:spAutoFit/>
          </a:bodyPr>
          <a:lstStyle/>
          <a:p>
            <a:r>
              <a:rPr lang="fr-CA" sz="1600" dirty="0" err="1" smtClean="0"/>
              <a:t>FMTlinegraph</a:t>
            </a:r>
            <a:endParaRPr lang="fr-CA" sz="1600" dirty="0"/>
          </a:p>
        </p:txBody>
      </p:sp>
      <p:sp>
        <p:nvSpPr>
          <p:cNvPr id="22" name="ZoneTexte 21"/>
          <p:cNvSpPr txBox="1"/>
          <p:nvPr/>
        </p:nvSpPr>
        <p:spPr>
          <a:xfrm>
            <a:off x="6384032" y="2168711"/>
            <a:ext cx="1447832" cy="338554"/>
          </a:xfrm>
          <a:prstGeom prst="rect">
            <a:avLst/>
          </a:prstGeom>
          <a:noFill/>
        </p:spPr>
        <p:txBody>
          <a:bodyPr wrap="none" rtlCol="0">
            <a:spAutoFit/>
          </a:bodyPr>
          <a:lstStyle/>
          <a:p>
            <a:r>
              <a:rPr lang="fr-CA" sz="1600" dirty="0" err="1" smtClean="0"/>
              <a:t>FMTlinegraph</a:t>
            </a:r>
            <a:endParaRPr lang="fr-CA" sz="1600" dirty="0"/>
          </a:p>
        </p:txBody>
      </p:sp>
      <p:sp>
        <p:nvSpPr>
          <p:cNvPr id="23" name="ZoneTexte 22"/>
          <p:cNvSpPr txBox="1"/>
          <p:nvPr/>
        </p:nvSpPr>
        <p:spPr>
          <a:xfrm>
            <a:off x="1728447" y="3368879"/>
            <a:ext cx="389850" cy="338554"/>
          </a:xfrm>
          <a:prstGeom prst="rect">
            <a:avLst/>
          </a:prstGeom>
          <a:noFill/>
        </p:spPr>
        <p:txBody>
          <a:bodyPr wrap="none" rtlCol="0">
            <a:spAutoFit/>
          </a:bodyPr>
          <a:lstStyle/>
          <a:p>
            <a:r>
              <a:rPr lang="fr-CA" sz="1600" b="1" dirty="0" smtClean="0"/>
              <a:t>…</a:t>
            </a:r>
          </a:p>
        </p:txBody>
      </p:sp>
    </p:spTree>
    <p:extLst>
      <p:ext uri="{BB962C8B-B14F-4D97-AF65-F5344CB8AC3E}">
        <p14:creationId xmlns:p14="http://schemas.microsoft.com/office/powerpoint/2010/main" val="192490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53</a:t>
            </a:fld>
            <a:endParaRPr lang="fr-FR" altLang="fr-FR" sz="1100" dirty="0">
              <a:solidFill>
                <a:srgbClr val="000000"/>
              </a:solidFill>
              <a:latin typeface="Arial" panose="020B0604020202020204" pitchFamily="34" charset="0"/>
            </a:endParaRPr>
          </a:p>
        </p:txBody>
      </p:sp>
      <p:sp>
        <p:nvSpPr>
          <p:cNvPr id="2" name="Ellipse 1"/>
          <p:cNvSpPr/>
          <p:nvPr/>
        </p:nvSpPr>
        <p:spPr bwMode="auto">
          <a:xfrm>
            <a:off x="2109248" y="2605410"/>
            <a:ext cx="832930" cy="751583"/>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80</a:t>
            </a:r>
          </a:p>
        </p:txBody>
      </p:sp>
      <p:sp>
        <p:nvSpPr>
          <p:cNvPr id="10" name="Ellipse 9"/>
          <p:cNvSpPr/>
          <p:nvPr/>
        </p:nvSpPr>
        <p:spPr bwMode="auto">
          <a:xfrm>
            <a:off x="4441011" y="2567154"/>
            <a:ext cx="832930" cy="82809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85</a:t>
            </a:r>
          </a:p>
        </p:txBody>
      </p:sp>
      <p:cxnSp>
        <p:nvCxnSpPr>
          <p:cNvPr id="16" name="Connecteur droit avec flèche 15"/>
          <p:cNvCxnSpPr>
            <a:stCxn id="2" idx="6"/>
            <a:endCxn id="10" idx="2"/>
          </p:cNvCxnSpPr>
          <p:nvPr/>
        </p:nvCxnSpPr>
        <p:spPr bwMode="auto">
          <a:xfrm flipV="1">
            <a:off x="2942179" y="2981201"/>
            <a:ext cx="1498833" cy="1"/>
          </a:xfrm>
          <a:prstGeom prst="straightConnector1">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 name="Ellipse 18"/>
          <p:cNvSpPr/>
          <p:nvPr/>
        </p:nvSpPr>
        <p:spPr bwMode="auto">
          <a:xfrm>
            <a:off x="6528048" y="2564904"/>
            <a:ext cx="832930" cy="82809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5</a:t>
            </a:r>
          </a:p>
        </p:txBody>
      </p:sp>
      <p:cxnSp>
        <p:nvCxnSpPr>
          <p:cNvPr id="25" name="Connecteur droit avec flèche 24"/>
          <p:cNvCxnSpPr>
            <a:stCxn id="10" idx="6"/>
            <a:endCxn id="19" idx="2"/>
          </p:cNvCxnSpPr>
          <p:nvPr/>
        </p:nvCxnSpPr>
        <p:spPr bwMode="auto">
          <a:xfrm flipV="1">
            <a:off x="5273942" y="2978950"/>
            <a:ext cx="1254107" cy="2250"/>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5" name="ZoneTexte 34"/>
          <p:cNvSpPr txBox="1"/>
          <p:nvPr/>
        </p:nvSpPr>
        <p:spPr>
          <a:xfrm>
            <a:off x="5392891" y="3022572"/>
            <a:ext cx="1058713" cy="338554"/>
          </a:xfrm>
          <a:prstGeom prst="rect">
            <a:avLst/>
          </a:prstGeom>
          <a:noFill/>
        </p:spPr>
        <p:txBody>
          <a:bodyPr wrap="square" rtlCol="0">
            <a:spAutoFit/>
          </a:bodyPr>
          <a:lstStyle/>
          <a:p>
            <a:r>
              <a:rPr lang="fr-CA" sz="1600" dirty="0" err="1">
                <a:solidFill>
                  <a:srgbClr val="FF0000"/>
                </a:solidFill>
              </a:rPr>
              <a:t>clear</a:t>
            </a:r>
            <a:r>
              <a:rPr lang="fr-CA" sz="1600" dirty="0">
                <a:solidFill>
                  <a:srgbClr val="FF0000"/>
                </a:solidFill>
              </a:rPr>
              <a:t> </a:t>
            </a:r>
            <a:r>
              <a:rPr lang="fr-CA" sz="1600" dirty="0" err="1">
                <a:solidFill>
                  <a:srgbClr val="FF0000"/>
                </a:solidFill>
              </a:rPr>
              <a:t>cut</a:t>
            </a:r>
            <a:endParaRPr lang="fr-CA" sz="1600" dirty="0">
              <a:solidFill>
                <a:srgbClr val="FF0000"/>
              </a:solidFill>
            </a:endParaRPr>
          </a:p>
        </p:txBody>
      </p:sp>
      <p:sp>
        <p:nvSpPr>
          <p:cNvPr id="37" name="ZoneTexte 36"/>
          <p:cNvSpPr txBox="1"/>
          <p:nvPr/>
        </p:nvSpPr>
        <p:spPr>
          <a:xfrm>
            <a:off x="3413111" y="2938293"/>
            <a:ext cx="695192" cy="338554"/>
          </a:xfrm>
          <a:prstGeom prst="rect">
            <a:avLst/>
          </a:prstGeom>
          <a:noFill/>
        </p:spPr>
        <p:txBody>
          <a:bodyPr wrap="square" rtlCol="0">
            <a:spAutoFit/>
          </a:bodyPr>
          <a:lstStyle/>
          <a:p>
            <a:r>
              <a:rPr lang="fr-CA" sz="1600" dirty="0" err="1">
                <a:solidFill>
                  <a:srgbClr val="92D050"/>
                </a:solidFill>
              </a:rPr>
              <a:t>Grow</a:t>
            </a:r>
            <a:endParaRPr lang="fr-CA" sz="1600" dirty="0">
              <a:solidFill>
                <a:srgbClr val="92D050"/>
              </a:solidFill>
            </a:endParaRPr>
          </a:p>
        </p:txBody>
      </p:sp>
      <p:sp>
        <p:nvSpPr>
          <p:cNvPr id="29" name="Ellipse 28"/>
          <p:cNvSpPr/>
          <p:nvPr/>
        </p:nvSpPr>
        <p:spPr bwMode="auto">
          <a:xfrm>
            <a:off x="8569423" y="2564904"/>
            <a:ext cx="832930" cy="82809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10</a:t>
            </a:r>
          </a:p>
        </p:txBody>
      </p:sp>
      <p:cxnSp>
        <p:nvCxnSpPr>
          <p:cNvPr id="30" name="Connecteur droit avec flèche 29"/>
          <p:cNvCxnSpPr>
            <a:stCxn id="19" idx="6"/>
            <a:endCxn id="29" idx="2"/>
          </p:cNvCxnSpPr>
          <p:nvPr/>
        </p:nvCxnSpPr>
        <p:spPr bwMode="auto">
          <a:xfrm>
            <a:off x="7360979" y="2978950"/>
            <a:ext cx="1208445" cy="0"/>
          </a:xfrm>
          <a:prstGeom prst="straightConnector1">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 name="ZoneTexte 32"/>
          <p:cNvSpPr txBox="1"/>
          <p:nvPr/>
        </p:nvSpPr>
        <p:spPr>
          <a:xfrm>
            <a:off x="7611107" y="2992800"/>
            <a:ext cx="695192" cy="338554"/>
          </a:xfrm>
          <a:prstGeom prst="rect">
            <a:avLst/>
          </a:prstGeom>
          <a:noFill/>
        </p:spPr>
        <p:txBody>
          <a:bodyPr wrap="square" rtlCol="0">
            <a:spAutoFit/>
          </a:bodyPr>
          <a:lstStyle/>
          <a:p>
            <a:r>
              <a:rPr lang="fr-CA" sz="1600" dirty="0" err="1">
                <a:solidFill>
                  <a:srgbClr val="92D050"/>
                </a:solidFill>
              </a:rPr>
              <a:t>Grow</a:t>
            </a:r>
            <a:endParaRPr lang="fr-CA" sz="1600" dirty="0">
              <a:solidFill>
                <a:srgbClr val="92D050"/>
              </a:solidFill>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FMTlinegraph</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1413475" y="1099438"/>
            <a:ext cx="10076257" cy="1569660"/>
          </a:xfrm>
          <a:prstGeom prst="rect">
            <a:avLst/>
          </a:prstGeom>
        </p:spPr>
        <p:txBody>
          <a:bodyPr wrap="square">
            <a:spAutoFit/>
          </a:bodyPr>
          <a:lstStyle/>
          <a:p>
            <a:r>
              <a:rPr lang="fr-CA" dirty="0" smtClean="0"/>
              <a:t>Chaque pixel possède son </a:t>
            </a:r>
            <a:r>
              <a:rPr lang="fr-CA" dirty="0" err="1" smtClean="0"/>
              <a:t>linegraph</a:t>
            </a:r>
            <a:r>
              <a:rPr lang="fr-CA" dirty="0" smtClean="0"/>
              <a:t>. Chaque </a:t>
            </a:r>
            <a:r>
              <a:rPr lang="fr-CA" b="1" dirty="0" smtClean="0"/>
              <a:t>nœud</a:t>
            </a:r>
            <a:r>
              <a:rPr lang="fr-CA" dirty="0" smtClean="0"/>
              <a:t> représente</a:t>
            </a:r>
            <a:r>
              <a:rPr lang="fr-CA" b="1" u="sng" dirty="0" smtClean="0"/>
              <a:t> l’état </a:t>
            </a:r>
            <a:r>
              <a:rPr lang="fr-CA" dirty="0" smtClean="0"/>
              <a:t>de la pixel et chaque </a:t>
            </a:r>
            <a:r>
              <a:rPr lang="fr-CA" b="1" dirty="0" smtClean="0"/>
              <a:t>branche</a:t>
            </a:r>
            <a:r>
              <a:rPr lang="fr-CA" dirty="0" smtClean="0"/>
              <a:t> représente une </a:t>
            </a:r>
            <a:r>
              <a:rPr lang="fr-CA" b="1" dirty="0" smtClean="0"/>
              <a:t>action</a:t>
            </a:r>
            <a:r>
              <a:rPr lang="fr-CA" dirty="0" smtClean="0"/>
              <a:t> (</a:t>
            </a:r>
            <a:r>
              <a:rPr lang="fr-CA" dirty="0" err="1" smtClean="0"/>
              <a:t>clear</a:t>
            </a:r>
            <a:r>
              <a:rPr lang="fr-CA" dirty="0" smtClean="0"/>
              <a:t> </a:t>
            </a:r>
            <a:r>
              <a:rPr lang="fr-CA" dirty="0" err="1" smtClean="0"/>
              <a:t>cut</a:t>
            </a:r>
            <a:r>
              <a:rPr lang="fr-CA" dirty="0" smtClean="0"/>
              <a:t>) ou évolution naturelle (</a:t>
            </a:r>
            <a:r>
              <a:rPr lang="fr-CA" dirty="0" err="1" smtClean="0"/>
              <a:t>Grow</a:t>
            </a:r>
            <a:r>
              <a:rPr lang="fr-CA" dirty="0" smtClean="0"/>
              <a:t>).</a:t>
            </a:r>
            <a:endParaRPr lang="fr-CA" dirty="0"/>
          </a:p>
          <a:p>
            <a:endParaRPr lang="fr-CA" dirty="0"/>
          </a:p>
        </p:txBody>
      </p:sp>
      <p:sp>
        <p:nvSpPr>
          <p:cNvPr id="17" name="Rectangle 16"/>
          <p:cNvSpPr/>
          <p:nvPr/>
        </p:nvSpPr>
        <p:spPr>
          <a:xfrm>
            <a:off x="1308683" y="3546042"/>
            <a:ext cx="10076257" cy="1200329"/>
          </a:xfrm>
          <a:prstGeom prst="rect">
            <a:avLst/>
          </a:prstGeom>
        </p:spPr>
        <p:txBody>
          <a:bodyPr wrap="square">
            <a:spAutoFit/>
          </a:bodyPr>
          <a:lstStyle/>
          <a:p>
            <a:r>
              <a:rPr lang="fr-CA" dirty="0" smtClean="0"/>
              <a:t>Contrairement au fonctionnement du </a:t>
            </a:r>
            <a:r>
              <a:rPr lang="fr-CA" dirty="0" err="1" smtClean="0"/>
              <a:t>FMTlpmodel</a:t>
            </a:r>
            <a:r>
              <a:rPr lang="fr-CA" dirty="0" smtClean="0"/>
              <a:t> chaque pixel </a:t>
            </a:r>
            <a:r>
              <a:rPr lang="fr-CA" b="1" dirty="0" smtClean="0"/>
              <a:t>ne possède pas</a:t>
            </a:r>
            <a:r>
              <a:rPr lang="fr-CA" dirty="0" smtClean="0"/>
              <a:t> une énumération de toutes les actions et états potentiel.</a:t>
            </a:r>
            <a:endParaRPr lang="fr-CA" dirty="0"/>
          </a:p>
          <a:p>
            <a:endParaRPr lang="fr-CA" dirty="0"/>
          </a:p>
        </p:txBody>
      </p:sp>
    </p:spTree>
    <p:extLst>
      <p:ext uri="{BB962C8B-B14F-4D97-AF65-F5344CB8AC3E}">
        <p14:creationId xmlns:p14="http://schemas.microsoft.com/office/powerpoint/2010/main" val="2431345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9" grpId="0" animBg="1"/>
      <p:bldP spid="35" grpId="0"/>
      <p:bldP spid="37" grpId="0"/>
      <p:bldP spid="29" grpId="0" animBg="1"/>
      <p:bldP spid="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54</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FMTtransition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sp>
        <p:nvSpPr>
          <p:cNvPr id="4" name="Rectangle 3"/>
          <p:cNvSpPr/>
          <p:nvPr/>
        </p:nvSpPr>
        <p:spPr>
          <a:xfrm>
            <a:off x="767408" y="881936"/>
            <a:ext cx="10469823" cy="830997"/>
          </a:xfrm>
          <a:prstGeom prst="rect">
            <a:avLst/>
          </a:prstGeom>
        </p:spPr>
        <p:txBody>
          <a:bodyPr wrap="square">
            <a:spAutoFit/>
          </a:bodyPr>
          <a:lstStyle/>
          <a:p>
            <a:r>
              <a:rPr lang="fr-CA" dirty="0" smtClean="0"/>
              <a:t>Les </a:t>
            </a:r>
            <a:r>
              <a:rPr lang="fr-CA" dirty="0" err="1" smtClean="0"/>
              <a:t>FMTlinegraph</a:t>
            </a:r>
            <a:r>
              <a:rPr lang="fr-CA" dirty="0" smtClean="0"/>
              <a:t> </a:t>
            </a:r>
            <a:r>
              <a:rPr lang="fr-CA" b="1" dirty="0" smtClean="0"/>
              <a:t>ne permettent pas </a:t>
            </a:r>
            <a:r>
              <a:rPr lang="fr-CA" dirty="0" smtClean="0"/>
              <a:t>les transitions </a:t>
            </a:r>
            <a:r>
              <a:rPr lang="fr-CA" b="1" dirty="0" smtClean="0"/>
              <a:t>multiples</a:t>
            </a:r>
            <a:r>
              <a:rPr lang="fr-CA" dirty="0" smtClean="0"/>
              <a:t>. L’utilisateur doit donc transformer ses transitions multiple à des transitions unique.</a:t>
            </a:r>
            <a:endParaRPr lang="fr-CA" dirty="0"/>
          </a:p>
        </p:txBody>
      </p:sp>
      <p:sp>
        <p:nvSpPr>
          <p:cNvPr id="38" name="Ellipse 37"/>
          <p:cNvSpPr/>
          <p:nvPr/>
        </p:nvSpPr>
        <p:spPr bwMode="auto">
          <a:xfrm>
            <a:off x="1002457" y="3137910"/>
            <a:ext cx="832930" cy="82809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85</a:t>
            </a:r>
          </a:p>
        </p:txBody>
      </p:sp>
      <p:sp>
        <p:nvSpPr>
          <p:cNvPr id="40" name="Ellipse 39"/>
          <p:cNvSpPr/>
          <p:nvPr/>
        </p:nvSpPr>
        <p:spPr bwMode="auto">
          <a:xfrm>
            <a:off x="3030822" y="3681027"/>
            <a:ext cx="976946" cy="831793"/>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5B</a:t>
            </a:r>
            <a:endParaRPr lang="fr-CA" dirty="0">
              <a:solidFill>
                <a:srgbClr val="000000"/>
              </a:solidFill>
              <a:latin typeface="Arial" charset="0"/>
              <a:ea typeface="ヒラギノ角ゴ Pro W3" charset="0"/>
              <a:cs typeface="ヒラギノ角ゴ Pro W3" charset="0"/>
            </a:endParaRPr>
          </a:p>
        </p:txBody>
      </p:sp>
      <p:cxnSp>
        <p:nvCxnSpPr>
          <p:cNvPr id="41" name="Connecteur droit avec flèche 40"/>
          <p:cNvCxnSpPr>
            <a:stCxn id="38" idx="6"/>
            <a:endCxn id="40" idx="2"/>
          </p:cNvCxnSpPr>
          <p:nvPr/>
        </p:nvCxnSpPr>
        <p:spPr bwMode="auto">
          <a:xfrm>
            <a:off x="1835387" y="3551956"/>
            <a:ext cx="1195435" cy="544968"/>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2" name="ZoneTexte 41"/>
          <p:cNvSpPr txBox="1"/>
          <p:nvPr/>
        </p:nvSpPr>
        <p:spPr>
          <a:xfrm>
            <a:off x="1870347" y="2712332"/>
            <a:ext cx="1058713" cy="338554"/>
          </a:xfrm>
          <a:prstGeom prst="rect">
            <a:avLst/>
          </a:prstGeom>
          <a:noFill/>
        </p:spPr>
        <p:txBody>
          <a:bodyPr wrap="square" rtlCol="0">
            <a:spAutoFit/>
          </a:bodyPr>
          <a:lstStyle/>
          <a:p>
            <a:r>
              <a:rPr lang="fr-CA" sz="1600" dirty="0" err="1">
                <a:solidFill>
                  <a:srgbClr val="FF0000"/>
                </a:solidFill>
              </a:rPr>
              <a:t>C</a:t>
            </a:r>
            <a:r>
              <a:rPr lang="fr-CA" sz="1600" dirty="0" err="1" smtClean="0">
                <a:solidFill>
                  <a:srgbClr val="FF0000"/>
                </a:solidFill>
              </a:rPr>
              <a:t>lear</a:t>
            </a:r>
            <a:r>
              <a:rPr lang="fr-CA" sz="1600" dirty="0" smtClean="0">
                <a:solidFill>
                  <a:srgbClr val="FF0000"/>
                </a:solidFill>
              </a:rPr>
              <a:t> </a:t>
            </a:r>
            <a:r>
              <a:rPr lang="fr-CA" sz="1600" dirty="0" err="1">
                <a:solidFill>
                  <a:srgbClr val="FF0000"/>
                </a:solidFill>
              </a:rPr>
              <a:t>cut</a:t>
            </a:r>
            <a:endParaRPr lang="fr-CA" sz="1600" dirty="0">
              <a:solidFill>
                <a:srgbClr val="FF0000"/>
              </a:solidFill>
            </a:endParaRPr>
          </a:p>
        </p:txBody>
      </p:sp>
      <p:sp>
        <p:nvSpPr>
          <p:cNvPr id="48" name="Ellipse 47"/>
          <p:cNvSpPr/>
          <p:nvPr/>
        </p:nvSpPr>
        <p:spPr bwMode="auto">
          <a:xfrm>
            <a:off x="3030822" y="2673798"/>
            <a:ext cx="976946" cy="878158"/>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5 A </a:t>
            </a:r>
            <a:endParaRPr lang="fr-CA" dirty="0">
              <a:solidFill>
                <a:srgbClr val="000000"/>
              </a:solidFill>
              <a:latin typeface="Arial" charset="0"/>
              <a:ea typeface="ヒラギノ角ゴ Pro W3" charset="0"/>
              <a:cs typeface="ヒラギノ角ゴ Pro W3" charset="0"/>
            </a:endParaRPr>
          </a:p>
        </p:txBody>
      </p:sp>
      <p:cxnSp>
        <p:nvCxnSpPr>
          <p:cNvPr id="49" name="Connecteur droit avec flèche 48"/>
          <p:cNvCxnSpPr>
            <a:stCxn id="38" idx="6"/>
            <a:endCxn id="48" idx="2"/>
          </p:cNvCxnSpPr>
          <p:nvPr/>
        </p:nvCxnSpPr>
        <p:spPr bwMode="auto">
          <a:xfrm flipV="1">
            <a:off x="1835387" y="3112877"/>
            <a:ext cx="1195435" cy="439079"/>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4" name="Rectangle 13"/>
          <p:cNvSpPr/>
          <p:nvPr/>
        </p:nvSpPr>
        <p:spPr>
          <a:xfrm>
            <a:off x="659976" y="1911848"/>
            <a:ext cx="6096000" cy="461665"/>
          </a:xfrm>
          <a:prstGeom prst="rect">
            <a:avLst/>
          </a:prstGeom>
        </p:spPr>
        <p:txBody>
          <a:bodyPr>
            <a:spAutoFit/>
          </a:bodyPr>
          <a:lstStyle/>
          <a:p>
            <a:pPr lvl="1">
              <a:buFont typeface="Arial" panose="020B0604020202020204" pitchFamily="34" charset="0"/>
              <a:buChar char="•"/>
            </a:pPr>
            <a:r>
              <a:rPr lang="fr-CA" dirty="0" smtClean="0"/>
              <a:t>Multiple</a:t>
            </a:r>
            <a:endParaRPr lang="fr-CA" dirty="0"/>
          </a:p>
        </p:txBody>
      </p:sp>
      <p:sp>
        <p:nvSpPr>
          <p:cNvPr id="51" name="Rectangle 50"/>
          <p:cNvSpPr/>
          <p:nvPr/>
        </p:nvSpPr>
        <p:spPr>
          <a:xfrm>
            <a:off x="5992312" y="1883733"/>
            <a:ext cx="6096000" cy="461665"/>
          </a:xfrm>
          <a:prstGeom prst="rect">
            <a:avLst/>
          </a:prstGeom>
        </p:spPr>
        <p:txBody>
          <a:bodyPr>
            <a:spAutoFit/>
          </a:bodyPr>
          <a:lstStyle/>
          <a:p>
            <a:pPr lvl="1">
              <a:buFont typeface="Arial" panose="020B0604020202020204" pitchFamily="34" charset="0"/>
              <a:buChar char="•"/>
            </a:pPr>
            <a:r>
              <a:rPr lang="fr-CA" dirty="0" smtClean="0"/>
              <a:t>Simple</a:t>
            </a:r>
            <a:endParaRPr lang="fr-CA" dirty="0"/>
          </a:p>
        </p:txBody>
      </p:sp>
      <p:sp>
        <p:nvSpPr>
          <p:cNvPr id="52" name="Ellipse 51"/>
          <p:cNvSpPr/>
          <p:nvPr/>
        </p:nvSpPr>
        <p:spPr bwMode="auto">
          <a:xfrm>
            <a:off x="5708415" y="3100799"/>
            <a:ext cx="832930" cy="82809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85</a:t>
            </a:r>
          </a:p>
        </p:txBody>
      </p:sp>
      <p:sp>
        <p:nvSpPr>
          <p:cNvPr id="53" name="ZoneTexte 52"/>
          <p:cNvSpPr txBox="1"/>
          <p:nvPr/>
        </p:nvSpPr>
        <p:spPr>
          <a:xfrm>
            <a:off x="6685361" y="3035082"/>
            <a:ext cx="1058713" cy="338554"/>
          </a:xfrm>
          <a:prstGeom prst="rect">
            <a:avLst/>
          </a:prstGeom>
          <a:noFill/>
        </p:spPr>
        <p:txBody>
          <a:bodyPr wrap="square" rtlCol="0">
            <a:spAutoFit/>
          </a:bodyPr>
          <a:lstStyle/>
          <a:p>
            <a:r>
              <a:rPr lang="fr-CA" sz="1600" dirty="0" err="1">
                <a:solidFill>
                  <a:srgbClr val="FF0000"/>
                </a:solidFill>
              </a:rPr>
              <a:t>C</a:t>
            </a:r>
            <a:r>
              <a:rPr lang="fr-CA" sz="1600" dirty="0" err="1" smtClean="0">
                <a:solidFill>
                  <a:srgbClr val="FF0000"/>
                </a:solidFill>
              </a:rPr>
              <a:t>lear</a:t>
            </a:r>
            <a:r>
              <a:rPr lang="fr-CA" sz="1600" dirty="0" smtClean="0">
                <a:solidFill>
                  <a:srgbClr val="FF0000"/>
                </a:solidFill>
              </a:rPr>
              <a:t> </a:t>
            </a:r>
            <a:r>
              <a:rPr lang="fr-CA" sz="1600" dirty="0" err="1">
                <a:solidFill>
                  <a:srgbClr val="FF0000"/>
                </a:solidFill>
              </a:rPr>
              <a:t>cut</a:t>
            </a:r>
            <a:endParaRPr lang="fr-CA" sz="1600" dirty="0">
              <a:solidFill>
                <a:srgbClr val="FF0000"/>
              </a:solidFill>
            </a:endParaRPr>
          </a:p>
        </p:txBody>
      </p:sp>
      <p:sp>
        <p:nvSpPr>
          <p:cNvPr id="54" name="Ellipse 53"/>
          <p:cNvSpPr/>
          <p:nvPr/>
        </p:nvSpPr>
        <p:spPr bwMode="auto">
          <a:xfrm>
            <a:off x="7896200" y="3076526"/>
            <a:ext cx="976946" cy="878158"/>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5 A </a:t>
            </a:r>
            <a:endParaRPr lang="fr-CA" dirty="0">
              <a:solidFill>
                <a:srgbClr val="000000"/>
              </a:solidFill>
              <a:latin typeface="Arial" charset="0"/>
              <a:ea typeface="ヒラギノ角ゴ Pro W3" charset="0"/>
              <a:cs typeface="ヒラギノ角ゴ Pro W3" charset="0"/>
            </a:endParaRPr>
          </a:p>
        </p:txBody>
      </p:sp>
      <p:cxnSp>
        <p:nvCxnSpPr>
          <p:cNvPr id="55" name="Connecteur droit avec flèche 54"/>
          <p:cNvCxnSpPr>
            <a:stCxn id="52" idx="6"/>
            <a:endCxn id="54" idx="2"/>
          </p:cNvCxnSpPr>
          <p:nvPr/>
        </p:nvCxnSpPr>
        <p:spPr bwMode="auto">
          <a:xfrm>
            <a:off x="6541345" y="3514845"/>
            <a:ext cx="1354855" cy="760"/>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113983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2" grpId="0"/>
      <p:bldP spid="48" grpId="0" animBg="1"/>
      <p:bldP spid="52" grpId="0" animBg="1"/>
      <p:bldP spid="53" grpId="0"/>
      <p:bldP spid="5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55</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FMTtransition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767408" y="881936"/>
            <a:ext cx="10469823" cy="830997"/>
          </a:xfrm>
          <a:prstGeom prst="rect">
            <a:avLst/>
          </a:prstGeom>
        </p:spPr>
        <p:txBody>
          <a:bodyPr wrap="square">
            <a:spAutoFit/>
          </a:bodyPr>
          <a:lstStyle/>
          <a:p>
            <a:r>
              <a:rPr lang="fr-CA" dirty="0" smtClean="0"/>
              <a:t>L’utilisateur </a:t>
            </a:r>
            <a:r>
              <a:rPr lang="fr-CA" b="1" dirty="0" smtClean="0"/>
              <a:t>doit </a:t>
            </a:r>
            <a:r>
              <a:rPr lang="fr-CA" dirty="0" smtClean="0"/>
              <a:t>modifier les transitions du modèle pour être en mesure d’utiliser le </a:t>
            </a:r>
            <a:r>
              <a:rPr lang="fr-CA" dirty="0" err="1" smtClean="0"/>
              <a:t>FMTsesmodel</a:t>
            </a:r>
            <a:r>
              <a:rPr lang="fr-CA" dirty="0" smtClean="0"/>
              <a:t>.</a:t>
            </a:r>
            <a:endParaRPr lang="fr-CA" dirty="0"/>
          </a:p>
        </p:txBody>
      </p:sp>
      <p:sp>
        <p:nvSpPr>
          <p:cNvPr id="14" name="Rectangle 13"/>
          <p:cNvSpPr/>
          <p:nvPr/>
        </p:nvSpPr>
        <p:spPr>
          <a:xfrm>
            <a:off x="635568" y="1827507"/>
            <a:ext cx="10369961" cy="847596"/>
          </a:xfrm>
          <a:prstGeom prst="rect">
            <a:avLst/>
          </a:prstGeom>
        </p:spPr>
        <p:txBody>
          <a:bodyPr wrap="square">
            <a:spAutoFit/>
          </a:bodyPr>
          <a:lstStyle/>
          <a:p>
            <a:pPr lvl="1">
              <a:buFont typeface="Arial" panose="020B0604020202020204" pitchFamily="34" charset="0"/>
              <a:buChar char="•"/>
            </a:pPr>
            <a:r>
              <a:rPr lang="fr-CA" dirty="0" smtClean="0"/>
              <a:t>La fonction </a:t>
            </a:r>
            <a:r>
              <a:rPr lang="fr-CA" b="1" dirty="0" smtClean="0"/>
              <a:t>single</a:t>
            </a:r>
            <a:r>
              <a:rPr lang="fr-CA" dirty="0" smtClean="0"/>
              <a:t> dans </a:t>
            </a:r>
            <a:r>
              <a:rPr lang="fr-CA" dirty="0" err="1" smtClean="0"/>
              <a:t>FMTtransition</a:t>
            </a:r>
            <a:r>
              <a:rPr lang="fr-CA" dirty="0" smtClean="0"/>
              <a:t> permet de transformer les transitions multiple en transition simple.</a:t>
            </a:r>
            <a:endParaRPr lang="fr-CA" dirty="0"/>
          </a:p>
        </p:txBody>
      </p:sp>
      <p:sp>
        <p:nvSpPr>
          <p:cNvPr id="20" name="Rectangle 19"/>
          <p:cNvSpPr/>
          <p:nvPr/>
        </p:nvSpPr>
        <p:spPr>
          <a:xfrm>
            <a:off x="635568" y="3613178"/>
            <a:ext cx="10369961" cy="830997"/>
          </a:xfrm>
          <a:prstGeom prst="rect">
            <a:avLst/>
          </a:prstGeom>
        </p:spPr>
        <p:txBody>
          <a:bodyPr wrap="square">
            <a:spAutoFit/>
          </a:bodyPr>
          <a:lstStyle/>
          <a:p>
            <a:pPr lvl="1">
              <a:buFont typeface="Arial" panose="020B0604020202020204" pitchFamily="34" charset="0"/>
              <a:buChar char="•"/>
            </a:pPr>
            <a:r>
              <a:rPr lang="fr-CA" dirty="0" smtClean="0"/>
              <a:t>La fonction </a:t>
            </a:r>
            <a:r>
              <a:rPr lang="fr-CA" dirty="0" err="1" smtClean="0"/>
              <a:t>settransitions</a:t>
            </a:r>
            <a:r>
              <a:rPr lang="fr-CA" dirty="0" smtClean="0"/>
              <a:t> dans </a:t>
            </a:r>
            <a:r>
              <a:rPr lang="fr-CA" dirty="0" err="1" smtClean="0"/>
              <a:t>FMTmodel</a:t>
            </a:r>
            <a:r>
              <a:rPr lang="fr-CA" dirty="0" smtClean="0"/>
              <a:t> permet de réassigner les nouvelles transitions au modèle.</a:t>
            </a:r>
            <a:endParaRPr lang="fr-CA" dirty="0"/>
          </a:p>
        </p:txBody>
      </p:sp>
      <p:pic>
        <p:nvPicPr>
          <p:cNvPr id="6" name="Image 5"/>
          <p:cNvPicPr>
            <a:picLocks noChangeAspect="1"/>
          </p:cNvPicPr>
          <p:nvPr/>
        </p:nvPicPr>
        <p:blipFill>
          <a:blip r:embed="rId4"/>
          <a:stretch>
            <a:fillRect/>
          </a:stretch>
        </p:blipFill>
        <p:spPr>
          <a:xfrm>
            <a:off x="1127448" y="2882989"/>
            <a:ext cx="4842880" cy="546011"/>
          </a:xfrm>
          <a:prstGeom prst="rect">
            <a:avLst/>
          </a:prstGeom>
        </p:spPr>
      </p:pic>
      <p:pic>
        <p:nvPicPr>
          <p:cNvPr id="7" name="Image 6"/>
          <p:cNvPicPr>
            <a:picLocks noChangeAspect="1"/>
          </p:cNvPicPr>
          <p:nvPr/>
        </p:nvPicPr>
        <p:blipFill>
          <a:blip r:embed="rId5"/>
          <a:stretch>
            <a:fillRect/>
          </a:stretch>
        </p:blipFill>
        <p:spPr>
          <a:xfrm>
            <a:off x="983432" y="4781128"/>
            <a:ext cx="10434248" cy="585098"/>
          </a:xfrm>
          <a:prstGeom prst="rect">
            <a:avLst/>
          </a:prstGeom>
        </p:spPr>
      </p:pic>
    </p:spTree>
    <p:extLst>
      <p:ext uri="{BB962C8B-B14F-4D97-AF65-F5344CB8AC3E}">
        <p14:creationId xmlns:p14="http://schemas.microsoft.com/office/powerpoint/2010/main" val="1474498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56</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FMTeventcontainer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1413475" y="1099438"/>
            <a:ext cx="10076257" cy="1569660"/>
          </a:xfrm>
          <a:prstGeom prst="rect">
            <a:avLst/>
          </a:prstGeom>
        </p:spPr>
        <p:txBody>
          <a:bodyPr wrap="square">
            <a:spAutoFit/>
          </a:bodyPr>
          <a:lstStyle/>
          <a:p>
            <a:r>
              <a:rPr lang="fr-CA" dirty="0" err="1" smtClean="0"/>
              <a:t>FMTspatialschedule</a:t>
            </a:r>
            <a:r>
              <a:rPr lang="fr-CA" dirty="0" smtClean="0"/>
              <a:t> référence aussi les actions réalisées sous forme d’évènement spatiaux temporel qui sont stockées dans le </a:t>
            </a:r>
            <a:r>
              <a:rPr lang="fr-CA" dirty="0" err="1" smtClean="0"/>
              <a:t>FMTeventcontainer</a:t>
            </a:r>
            <a:r>
              <a:rPr lang="fr-CA" dirty="0" smtClean="0"/>
              <a:t>.</a:t>
            </a:r>
            <a:endParaRPr lang="fr-CA" dirty="0"/>
          </a:p>
          <a:p>
            <a:endParaRPr lang="fr-CA" dirty="0"/>
          </a:p>
        </p:txBody>
      </p:sp>
      <p:sp>
        <p:nvSpPr>
          <p:cNvPr id="5" name="Rectangle 4"/>
          <p:cNvSpPr/>
          <p:nvPr/>
        </p:nvSpPr>
        <p:spPr bwMode="auto">
          <a:xfrm>
            <a:off x="2279576"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8" name="Rectangle 17"/>
          <p:cNvSpPr/>
          <p:nvPr/>
        </p:nvSpPr>
        <p:spPr bwMode="auto">
          <a:xfrm>
            <a:off x="2855640"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0" name="Rectangle 19"/>
          <p:cNvSpPr/>
          <p:nvPr/>
        </p:nvSpPr>
        <p:spPr bwMode="auto">
          <a:xfrm>
            <a:off x="3431704"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1" name="Rectangle 20"/>
          <p:cNvSpPr/>
          <p:nvPr/>
        </p:nvSpPr>
        <p:spPr bwMode="auto">
          <a:xfrm>
            <a:off x="2855640" y="5157192"/>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2" name="Rectangle 21"/>
          <p:cNvSpPr/>
          <p:nvPr/>
        </p:nvSpPr>
        <p:spPr bwMode="auto">
          <a:xfrm>
            <a:off x="5011443" y="339503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3" name="Rectangle 22"/>
          <p:cNvSpPr/>
          <p:nvPr/>
        </p:nvSpPr>
        <p:spPr bwMode="auto">
          <a:xfrm>
            <a:off x="5587507" y="339503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4" name="Rectangle 23"/>
          <p:cNvSpPr/>
          <p:nvPr/>
        </p:nvSpPr>
        <p:spPr bwMode="auto">
          <a:xfrm>
            <a:off x="6163571" y="339503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6" name="Rectangle 25"/>
          <p:cNvSpPr/>
          <p:nvPr/>
        </p:nvSpPr>
        <p:spPr bwMode="auto">
          <a:xfrm>
            <a:off x="5587507" y="3899095"/>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4" name="Rectangle 33"/>
          <p:cNvSpPr/>
          <p:nvPr/>
        </p:nvSpPr>
        <p:spPr bwMode="auto">
          <a:xfrm>
            <a:off x="6163571" y="3895046"/>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6" name="Rectangle 35"/>
          <p:cNvSpPr/>
          <p:nvPr/>
        </p:nvSpPr>
        <p:spPr bwMode="auto">
          <a:xfrm>
            <a:off x="7536160"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8" name="Rectangle 37"/>
          <p:cNvSpPr/>
          <p:nvPr/>
        </p:nvSpPr>
        <p:spPr bwMode="auto">
          <a:xfrm>
            <a:off x="8112224"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9" name="Rectangle 38"/>
          <p:cNvSpPr/>
          <p:nvPr/>
        </p:nvSpPr>
        <p:spPr bwMode="auto">
          <a:xfrm>
            <a:off x="8688288"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40" name="Rectangle 39"/>
          <p:cNvSpPr/>
          <p:nvPr/>
        </p:nvSpPr>
        <p:spPr bwMode="auto">
          <a:xfrm>
            <a:off x="8112224" y="5157192"/>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41" name="Rectangle 40"/>
          <p:cNvSpPr/>
          <p:nvPr/>
        </p:nvSpPr>
        <p:spPr bwMode="auto">
          <a:xfrm>
            <a:off x="8688288" y="5153143"/>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6" name="Rectangle 5"/>
          <p:cNvSpPr/>
          <p:nvPr/>
        </p:nvSpPr>
        <p:spPr bwMode="auto">
          <a:xfrm>
            <a:off x="1425762" y="2669098"/>
            <a:ext cx="8640960" cy="3280182"/>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42" name="Rectangle 41"/>
          <p:cNvSpPr/>
          <p:nvPr/>
        </p:nvSpPr>
        <p:spPr>
          <a:xfrm>
            <a:off x="1625395" y="4244895"/>
            <a:ext cx="3886001" cy="1200329"/>
          </a:xfrm>
          <a:prstGeom prst="rect">
            <a:avLst/>
          </a:prstGeom>
        </p:spPr>
        <p:txBody>
          <a:bodyPr wrap="square">
            <a:spAutoFit/>
          </a:bodyPr>
          <a:lstStyle/>
          <a:p>
            <a:r>
              <a:rPr lang="fr-CA" i="1" dirty="0" err="1" smtClean="0"/>
              <a:t>FMTevent</a:t>
            </a:r>
            <a:r>
              <a:rPr lang="fr-CA" i="1" dirty="0" smtClean="0"/>
              <a:t> (</a:t>
            </a:r>
            <a:r>
              <a:rPr lang="fr-CA" i="1" dirty="0" err="1" smtClean="0"/>
              <a:t>clear</a:t>
            </a:r>
            <a:r>
              <a:rPr lang="fr-CA" i="1" dirty="0" smtClean="0"/>
              <a:t> </a:t>
            </a:r>
            <a:r>
              <a:rPr lang="fr-CA" i="1" dirty="0" err="1" smtClean="0"/>
              <a:t>cut</a:t>
            </a:r>
            <a:r>
              <a:rPr lang="fr-CA" i="1" dirty="0" smtClean="0"/>
              <a:t> P1)</a:t>
            </a:r>
          </a:p>
          <a:p>
            <a:endParaRPr lang="fr-CA" dirty="0"/>
          </a:p>
          <a:p>
            <a:endParaRPr lang="fr-CA" dirty="0"/>
          </a:p>
        </p:txBody>
      </p:sp>
      <p:sp>
        <p:nvSpPr>
          <p:cNvPr id="43" name="Rectangle 42"/>
          <p:cNvSpPr/>
          <p:nvPr/>
        </p:nvSpPr>
        <p:spPr>
          <a:xfrm>
            <a:off x="4403811" y="2843403"/>
            <a:ext cx="3886001" cy="1200329"/>
          </a:xfrm>
          <a:prstGeom prst="rect">
            <a:avLst/>
          </a:prstGeom>
        </p:spPr>
        <p:txBody>
          <a:bodyPr wrap="square">
            <a:spAutoFit/>
          </a:bodyPr>
          <a:lstStyle/>
          <a:p>
            <a:r>
              <a:rPr lang="fr-CA" i="1" dirty="0" err="1" smtClean="0"/>
              <a:t>FMTevent</a:t>
            </a:r>
            <a:r>
              <a:rPr lang="fr-CA" i="1" dirty="0" smtClean="0"/>
              <a:t> (partial </a:t>
            </a:r>
            <a:r>
              <a:rPr lang="fr-CA" i="1" dirty="0" err="1" smtClean="0"/>
              <a:t>cut</a:t>
            </a:r>
            <a:r>
              <a:rPr lang="fr-CA" i="1" dirty="0" smtClean="0"/>
              <a:t> P4)</a:t>
            </a:r>
          </a:p>
          <a:p>
            <a:endParaRPr lang="fr-CA" dirty="0"/>
          </a:p>
          <a:p>
            <a:endParaRPr lang="fr-CA" dirty="0"/>
          </a:p>
        </p:txBody>
      </p:sp>
      <p:sp>
        <p:nvSpPr>
          <p:cNvPr id="44" name="Rectangle 43"/>
          <p:cNvSpPr/>
          <p:nvPr/>
        </p:nvSpPr>
        <p:spPr>
          <a:xfrm>
            <a:off x="6812909" y="4208891"/>
            <a:ext cx="4326821" cy="1200329"/>
          </a:xfrm>
          <a:prstGeom prst="rect">
            <a:avLst/>
          </a:prstGeom>
        </p:spPr>
        <p:txBody>
          <a:bodyPr wrap="square">
            <a:spAutoFit/>
          </a:bodyPr>
          <a:lstStyle/>
          <a:p>
            <a:r>
              <a:rPr lang="fr-CA" i="1" dirty="0" err="1" smtClean="0"/>
              <a:t>FMTevent</a:t>
            </a:r>
            <a:r>
              <a:rPr lang="fr-CA" i="1" dirty="0" smtClean="0"/>
              <a:t> (</a:t>
            </a:r>
            <a:r>
              <a:rPr lang="fr-CA" i="1" dirty="0" err="1" smtClean="0"/>
              <a:t>clear</a:t>
            </a:r>
            <a:r>
              <a:rPr lang="fr-CA" i="1" dirty="0" smtClean="0"/>
              <a:t> </a:t>
            </a:r>
            <a:r>
              <a:rPr lang="fr-CA" i="1" dirty="0" err="1" smtClean="0"/>
              <a:t>cut</a:t>
            </a:r>
            <a:r>
              <a:rPr lang="fr-CA" i="1" dirty="0" smtClean="0"/>
              <a:t> P3)</a:t>
            </a:r>
          </a:p>
          <a:p>
            <a:endParaRPr lang="fr-CA" dirty="0"/>
          </a:p>
          <a:p>
            <a:endParaRPr lang="fr-CA" dirty="0"/>
          </a:p>
        </p:txBody>
      </p:sp>
    </p:spTree>
    <p:extLst>
      <p:ext uri="{BB962C8B-B14F-4D97-AF65-F5344CB8AC3E}">
        <p14:creationId xmlns:p14="http://schemas.microsoft.com/office/powerpoint/2010/main" val="662804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57</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FMTevent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1413475" y="1099438"/>
            <a:ext cx="10076257" cy="830997"/>
          </a:xfrm>
          <a:prstGeom prst="rect">
            <a:avLst/>
          </a:prstGeom>
        </p:spPr>
        <p:txBody>
          <a:bodyPr wrap="square">
            <a:spAutoFit/>
          </a:bodyPr>
          <a:lstStyle/>
          <a:p>
            <a:r>
              <a:rPr lang="fr-CA" dirty="0" err="1" smtClean="0"/>
              <a:t>FMTevent</a:t>
            </a:r>
            <a:r>
              <a:rPr lang="fr-CA" dirty="0" smtClean="0"/>
              <a:t> est une représentation d’un bloc de coupe il est composé de:</a:t>
            </a:r>
          </a:p>
          <a:p>
            <a:r>
              <a:rPr lang="fr-CA" dirty="0"/>
              <a:t>			</a:t>
            </a:r>
          </a:p>
        </p:txBody>
      </p:sp>
      <p:sp>
        <p:nvSpPr>
          <p:cNvPr id="22" name="Rectangle 21"/>
          <p:cNvSpPr/>
          <p:nvPr/>
        </p:nvSpPr>
        <p:spPr bwMode="auto">
          <a:xfrm>
            <a:off x="3031224" y="358597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3" name="Rectangle 22"/>
          <p:cNvSpPr/>
          <p:nvPr/>
        </p:nvSpPr>
        <p:spPr bwMode="auto">
          <a:xfrm>
            <a:off x="3607288" y="358597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4" name="Rectangle 23"/>
          <p:cNvSpPr/>
          <p:nvPr/>
        </p:nvSpPr>
        <p:spPr bwMode="auto">
          <a:xfrm>
            <a:off x="4183352" y="358597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6" name="Rectangle 25"/>
          <p:cNvSpPr/>
          <p:nvPr/>
        </p:nvSpPr>
        <p:spPr bwMode="auto">
          <a:xfrm>
            <a:off x="3607288" y="4090035"/>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4" name="Rectangle 33"/>
          <p:cNvSpPr/>
          <p:nvPr/>
        </p:nvSpPr>
        <p:spPr bwMode="auto">
          <a:xfrm>
            <a:off x="4183352" y="4085986"/>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43" name="Rectangle 42"/>
          <p:cNvSpPr/>
          <p:nvPr/>
        </p:nvSpPr>
        <p:spPr>
          <a:xfrm>
            <a:off x="5015880" y="3301156"/>
            <a:ext cx="5072199" cy="2308324"/>
          </a:xfrm>
          <a:prstGeom prst="rect">
            <a:avLst/>
          </a:prstGeom>
        </p:spPr>
        <p:txBody>
          <a:bodyPr wrap="square">
            <a:spAutoFit/>
          </a:bodyPr>
          <a:lstStyle/>
          <a:p>
            <a:r>
              <a:rPr lang="fr-CA" i="1" dirty="0" err="1" smtClean="0"/>
              <a:t>Actionid</a:t>
            </a:r>
            <a:r>
              <a:rPr lang="fr-CA" i="1" dirty="0" smtClean="0"/>
              <a:t> : 2 (Coupe partielle)</a:t>
            </a:r>
          </a:p>
          <a:p>
            <a:r>
              <a:rPr lang="fr-CA" i="1" dirty="0" smtClean="0"/>
              <a:t>Période: 4</a:t>
            </a:r>
          </a:p>
          <a:p>
            <a:r>
              <a:rPr lang="fr-CA" i="1" dirty="0" smtClean="0"/>
              <a:t>Coordonnées : (0,0) (0,1) …</a:t>
            </a:r>
          </a:p>
          <a:p>
            <a:endParaRPr lang="fr-CA" i="1" dirty="0" smtClean="0"/>
          </a:p>
          <a:p>
            <a:endParaRPr lang="fr-CA" dirty="0"/>
          </a:p>
          <a:p>
            <a:endParaRPr lang="fr-CA" dirty="0"/>
          </a:p>
        </p:txBody>
      </p:sp>
      <p:sp>
        <p:nvSpPr>
          <p:cNvPr id="2" name="Rectangle 1"/>
          <p:cNvSpPr/>
          <p:nvPr/>
        </p:nvSpPr>
        <p:spPr>
          <a:xfrm>
            <a:off x="3008040" y="1494605"/>
            <a:ext cx="3853940" cy="461665"/>
          </a:xfrm>
          <a:prstGeom prst="rect">
            <a:avLst/>
          </a:prstGeom>
        </p:spPr>
        <p:txBody>
          <a:bodyPr wrap="none">
            <a:spAutoFit/>
          </a:bodyPr>
          <a:lstStyle/>
          <a:p>
            <a:pPr lvl="1">
              <a:buFont typeface="Arial" panose="020B0604020202020204" pitchFamily="34" charset="0"/>
              <a:buChar char="•"/>
            </a:pPr>
            <a:r>
              <a:rPr lang="fr-CA" dirty="0" smtClean="0"/>
              <a:t>Son identifiant d’action</a:t>
            </a:r>
            <a:endParaRPr lang="fr-CA" dirty="0"/>
          </a:p>
        </p:txBody>
      </p:sp>
      <p:sp>
        <p:nvSpPr>
          <p:cNvPr id="25" name="Rectangle 24"/>
          <p:cNvSpPr/>
          <p:nvPr/>
        </p:nvSpPr>
        <p:spPr>
          <a:xfrm>
            <a:off x="3008040" y="1885292"/>
            <a:ext cx="2244525" cy="461665"/>
          </a:xfrm>
          <a:prstGeom prst="rect">
            <a:avLst/>
          </a:prstGeom>
        </p:spPr>
        <p:txBody>
          <a:bodyPr wrap="none">
            <a:spAutoFit/>
          </a:bodyPr>
          <a:lstStyle/>
          <a:p>
            <a:pPr lvl="1">
              <a:buFont typeface="Arial" panose="020B0604020202020204" pitchFamily="34" charset="0"/>
              <a:buChar char="•"/>
            </a:pPr>
            <a:r>
              <a:rPr lang="fr-CA" dirty="0" smtClean="0"/>
              <a:t>Sa période</a:t>
            </a:r>
            <a:endParaRPr lang="fr-CA" dirty="0"/>
          </a:p>
        </p:txBody>
      </p:sp>
      <p:sp>
        <p:nvSpPr>
          <p:cNvPr id="27" name="Rectangle 26"/>
          <p:cNvSpPr/>
          <p:nvPr/>
        </p:nvSpPr>
        <p:spPr>
          <a:xfrm>
            <a:off x="2987303" y="2265775"/>
            <a:ext cx="6644768" cy="461665"/>
          </a:xfrm>
          <a:prstGeom prst="rect">
            <a:avLst/>
          </a:prstGeom>
        </p:spPr>
        <p:txBody>
          <a:bodyPr wrap="none">
            <a:spAutoFit/>
          </a:bodyPr>
          <a:lstStyle/>
          <a:p>
            <a:pPr lvl="1">
              <a:buFont typeface="Arial" panose="020B0604020202020204" pitchFamily="34" charset="0"/>
              <a:buChar char="•"/>
            </a:pPr>
            <a:r>
              <a:rPr lang="fr-CA" dirty="0" smtClean="0"/>
              <a:t>Les coordonnées ou se trouve l’évènement</a:t>
            </a:r>
            <a:endParaRPr lang="fr-CA" dirty="0"/>
          </a:p>
        </p:txBody>
      </p:sp>
    </p:spTree>
    <p:extLst>
      <p:ext uri="{BB962C8B-B14F-4D97-AF65-F5344CB8AC3E}">
        <p14:creationId xmlns:p14="http://schemas.microsoft.com/office/powerpoint/2010/main" val="2592699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58</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La représentation spatiale dans FMT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r>
              <a:rPr lang="fr-CA" dirty="0" smtClean="0"/>
              <a:t>Les modèles spatialement explicite ont besoin de l’information spatiale présente au début de l’horizon de planification. </a:t>
            </a:r>
          </a:p>
          <a:p>
            <a:endParaRPr lang="fr-CA" dirty="0" smtClean="0"/>
          </a:p>
          <a:p>
            <a:r>
              <a:rPr lang="fr-CA" dirty="0" smtClean="0"/>
              <a:t>Pour ce faire, on doit transformer le fichier vectoriel (carte du modèle) contenant les informations des THEMES, de l’AGE et des LOCK d’un modèle en </a:t>
            </a:r>
            <a:r>
              <a:rPr lang="fr-CA" b="1" dirty="0" smtClean="0"/>
              <a:t>raster</a:t>
            </a:r>
            <a:r>
              <a:rPr lang="fr-CA" dirty="0" smtClean="0"/>
              <a:t> et les lires avec FMT pour obtenir une </a:t>
            </a:r>
            <a:r>
              <a:rPr lang="fr-CA" dirty="0" err="1" smtClean="0"/>
              <a:t>FMTforest</a:t>
            </a:r>
            <a:r>
              <a:rPr lang="fr-CA" dirty="0" smtClean="0"/>
              <a:t>. </a:t>
            </a:r>
          </a:p>
          <a:p>
            <a:endParaRPr lang="fr-CA" dirty="0" smtClean="0"/>
          </a:p>
          <a:p>
            <a:r>
              <a:rPr lang="fr-CA" dirty="0" smtClean="0"/>
              <a:t>Le </a:t>
            </a:r>
            <a:r>
              <a:rPr lang="fr-CA" dirty="0" err="1" smtClean="0"/>
              <a:t>FMTforest</a:t>
            </a:r>
            <a:r>
              <a:rPr lang="fr-CA" dirty="0" smtClean="0"/>
              <a:t> est l’équivalent de la carte du modèle, mais sous forme de </a:t>
            </a:r>
            <a:r>
              <a:rPr lang="fr-CA" dirty="0" err="1" smtClean="0"/>
              <a:t>FMTlayer</a:t>
            </a:r>
            <a:r>
              <a:rPr lang="fr-CA" dirty="0" smtClean="0"/>
              <a:t> qui contient </a:t>
            </a:r>
            <a:r>
              <a:rPr lang="fr-CA" b="1" dirty="0" smtClean="0"/>
              <a:t>pour chaque cellule </a:t>
            </a:r>
            <a:r>
              <a:rPr lang="fr-CA" dirty="0" smtClean="0"/>
              <a:t>un </a:t>
            </a:r>
            <a:r>
              <a:rPr lang="fr-CA" dirty="0" err="1" smtClean="0"/>
              <a:t>FMTactualdevelopment</a:t>
            </a:r>
            <a:r>
              <a:rPr lang="fr-CA" dirty="0" smtClean="0"/>
              <a:t>.</a:t>
            </a:r>
          </a:p>
          <a:p>
            <a:endParaRPr lang="fr-CA" dirty="0" smtClean="0"/>
          </a:p>
          <a:p>
            <a:endParaRPr lang="fr-CA" dirty="0"/>
          </a:p>
          <a:p>
            <a:endParaRPr lang="fr-CA" dirty="0" smtClean="0"/>
          </a:p>
        </p:txBody>
      </p:sp>
    </p:spTree>
    <p:extLst>
      <p:ext uri="{BB962C8B-B14F-4D97-AF65-F5344CB8AC3E}">
        <p14:creationId xmlns:p14="http://schemas.microsoft.com/office/powerpoint/2010/main" val="1420515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59</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FMTforest</a:t>
            </a:r>
            <a:endParaRPr lang="fr-CA" dirty="0">
              <a:effectLst>
                <a:outerShdw blurRad="38100" dist="38100" dir="2700000" algn="tl">
                  <a:srgbClr val="000000">
                    <a:alpha val="43137"/>
                  </a:srgbClr>
                </a:outerShdw>
              </a:effectLst>
              <a:cs typeface="Arial" panose="020B0604020202020204" pitchFamily="34" charset="0"/>
            </a:endParaRPr>
          </a:p>
        </p:txBody>
      </p:sp>
      <p:pic>
        <p:nvPicPr>
          <p:cNvPr id="6" name="Image 5"/>
          <p:cNvPicPr>
            <a:picLocks noChangeAspect="1"/>
          </p:cNvPicPr>
          <p:nvPr/>
        </p:nvPicPr>
        <p:blipFill>
          <a:blip r:embed="rId4"/>
          <a:stretch>
            <a:fillRect/>
          </a:stretch>
        </p:blipFill>
        <p:spPr>
          <a:xfrm>
            <a:off x="1372608" y="1196752"/>
            <a:ext cx="8640960" cy="4536330"/>
          </a:xfrm>
          <a:prstGeom prst="rect">
            <a:avLst/>
          </a:prstGeom>
        </p:spPr>
      </p:pic>
      <p:sp>
        <p:nvSpPr>
          <p:cNvPr id="7" name="ZoneTexte 6"/>
          <p:cNvSpPr txBox="1"/>
          <p:nvPr/>
        </p:nvSpPr>
        <p:spPr>
          <a:xfrm>
            <a:off x="1536281" y="1834950"/>
            <a:ext cx="2033890" cy="307777"/>
          </a:xfrm>
          <a:prstGeom prst="rect">
            <a:avLst/>
          </a:prstGeom>
          <a:noFill/>
        </p:spPr>
        <p:txBody>
          <a:bodyPr wrap="none" rtlCol="0">
            <a:spAutoFit/>
          </a:bodyPr>
          <a:lstStyle/>
          <a:p>
            <a:r>
              <a:rPr lang="fr-CA" sz="1400" dirty="0" err="1" smtClean="0"/>
              <a:t>FMTactualdevelopment</a:t>
            </a:r>
            <a:endParaRPr lang="fr-CA" sz="1400" dirty="0"/>
          </a:p>
        </p:txBody>
      </p:sp>
      <p:sp>
        <p:nvSpPr>
          <p:cNvPr id="8" name="ZoneTexte 7"/>
          <p:cNvSpPr txBox="1"/>
          <p:nvPr/>
        </p:nvSpPr>
        <p:spPr>
          <a:xfrm>
            <a:off x="3604402" y="1809931"/>
            <a:ext cx="2033890" cy="307777"/>
          </a:xfrm>
          <a:prstGeom prst="rect">
            <a:avLst/>
          </a:prstGeom>
          <a:noFill/>
        </p:spPr>
        <p:txBody>
          <a:bodyPr wrap="none" rtlCol="0">
            <a:spAutoFit/>
          </a:bodyPr>
          <a:lstStyle/>
          <a:p>
            <a:r>
              <a:rPr lang="fr-CA" sz="1400" dirty="0" err="1" smtClean="0"/>
              <a:t>FMTactualdevelopment</a:t>
            </a:r>
            <a:endParaRPr lang="fr-CA" sz="1400" dirty="0"/>
          </a:p>
        </p:txBody>
      </p:sp>
      <p:sp>
        <p:nvSpPr>
          <p:cNvPr id="9" name="ZoneTexte 8"/>
          <p:cNvSpPr txBox="1"/>
          <p:nvPr/>
        </p:nvSpPr>
        <p:spPr>
          <a:xfrm>
            <a:off x="5743755" y="1820817"/>
            <a:ext cx="2033890" cy="307777"/>
          </a:xfrm>
          <a:prstGeom prst="rect">
            <a:avLst/>
          </a:prstGeom>
          <a:noFill/>
        </p:spPr>
        <p:txBody>
          <a:bodyPr wrap="none" rtlCol="0">
            <a:spAutoFit/>
          </a:bodyPr>
          <a:lstStyle/>
          <a:p>
            <a:r>
              <a:rPr lang="fr-CA" sz="1400" dirty="0" err="1" smtClean="0"/>
              <a:t>FMTactualdevelopment</a:t>
            </a:r>
            <a:endParaRPr lang="fr-CA" sz="1400" dirty="0"/>
          </a:p>
        </p:txBody>
      </p:sp>
    </p:spTree>
    <p:extLst>
      <p:ext uri="{BB962C8B-B14F-4D97-AF65-F5344CB8AC3E}">
        <p14:creationId xmlns:p14="http://schemas.microsoft.com/office/powerpoint/2010/main" val="104126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Développements en cours</a:t>
            </a:r>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6</a:t>
            </a:fld>
            <a:endParaRPr lang="fr-FR" altLang="fr-FR" sz="1100" dirty="0">
              <a:solidFill>
                <a:schemeClr val="tx1"/>
              </a:solidFill>
            </a:endParaRPr>
          </a:p>
        </p:txBody>
      </p:sp>
      <p:sp>
        <p:nvSpPr>
          <p:cNvPr id="3" name="Espace réservé du contenu 2"/>
          <p:cNvSpPr>
            <a:spLocks noGrp="1"/>
          </p:cNvSpPr>
          <p:nvPr>
            <p:ph idx="1"/>
          </p:nvPr>
        </p:nvSpPr>
        <p:spPr>
          <a:xfrm>
            <a:off x="666737" y="1052736"/>
            <a:ext cx="10363200" cy="4896544"/>
          </a:xfrm>
        </p:spPr>
        <p:txBody>
          <a:bodyPr/>
          <a:lstStyle/>
          <a:p>
            <a:r>
              <a:rPr lang="fr-CA" sz="2000" b="1" dirty="0" smtClean="0"/>
              <a:t>Interface d’utilisateur pour certaines fonctionnalités utiles aux analystes du BFEC et pour l’utilisation conjointe de GCBM et FMT</a:t>
            </a:r>
            <a:endParaRPr lang="fr-CA" sz="2000" dirty="0" smtClean="0"/>
          </a:p>
          <a:p>
            <a:pPr lvl="1">
              <a:buFont typeface="Arial" panose="020B0604020202020204" pitchFamily="34" charset="0"/>
              <a:buChar char="•"/>
            </a:pPr>
            <a:r>
              <a:rPr lang="fr-CA" sz="2000" dirty="0" smtClean="0"/>
              <a:t>En partenariat avec des programmeurs de la région 02.</a:t>
            </a:r>
          </a:p>
          <a:p>
            <a:pPr marL="0" indent="0"/>
            <a:r>
              <a:rPr lang="fr-CA" sz="2000" b="1" dirty="0" smtClean="0"/>
              <a:t>Optimisation spatialement explicite</a:t>
            </a:r>
          </a:p>
          <a:p>
            <a:pPr lvl="1">
              <a:buFont typeface="Arial" panose="020B0604020202020204" pitchFamily="34" charset="0"/>
              <a:buChar char="•"/>
            </a:pPr>
            <a:r>
              <a:rPr lang="fr-CA" sz="2000" dirty="0" smtClean="0"/>
              <a:t>Un projet a permis de mettre la base de ce que pourrait être l’optimisation spatialement explicite dans FMT en utilisant le recuit simulé, mais il reste des développements à faire pour avoir un résultat satisfaisant.</a:t>
            </a:r>
            <a:endParaRPr lang="fr-CA" sz="2000" dirty="0"/>
          </a:p>
          <a:p>
            <a:pPr marL="0" indent="0"/>
            <a:r>
              <a:rPr lang="fr-CA" sz="2000" b="1" dirty="0" smtClean="0"/>
              <a:t>Replanification spatialement explicite</a:t>
            </a:r>
          </a:p>
          <a:p>
            <a:pPr lvl="1">
              <a:buFont typeface="Arial" panose="020B0604020202020204" pitchFamily="34" charset="0"/>
              <a:buChar char="•"/>
            </a:pPr>
            <a:r>
              <a:rPr lang="fr-CA" sz="2000" dirty="0"/>
              <a:t>Suite de la replanification spatialement référencé qui pourrait potentiellement utilisé l’optimisation spatialement explicite pour la résolution du modèle tactique. </a:t>
            </a:r>
          </a:p>
          <a:p>
            <a:pPr marL="0" indent="0"/>
            <a:r>
              <a:rPr lang="fr-CA" sz="2000" b="1" dirty="0" smtClean="0"/>
              <a:t>Écriture des </a:t>
            </a:r>
            <a:r>
              <a:rPr lang="fr-CA" sz="2000" b="1" i="1" dirty="0" smtClean="0"/>
              <a:t>outputs</a:t>
            </a:r>
            <a:r>
              <a:rPr lang="fr-CA" sz="2000" b="1" dirty="0" smtClean="0"/>
              <a:t> de modèles existants en se basant sur les fichiers de solution</a:t>
            </a:r>
          </a:p>
          <a:p>
            <a:pPr lvl="1">
              <a:buFont typeface="Arial" panose="020B0604020202020204" pitchFamily="34" charset="0"/>
              <a:buChar char="•"/>
            </a:pPr>
            <a:r>
              <a:rPr lang="fr-CA" sz="2000" dirty="0" smtClean="0"/>
              <a:t>Projet de diffusion avec Carlo </a:t>
            </a:r>
            <a:r>
              <a:rPr lang="fr-CA" sz="2000" dirty="0" err="1" smtClean="0"/>
              <a:t>Lupi</a:t>
            </a:r>
            <a:r>
              <a:rPr lang="fr-CA" sz="2000" dirty="0" smtClean="0"/>
              <a:t>.</a:t>
            </a:r>
          </a:p>
          <a:p>
            <a:pPr marL="457200" lvl="1" indent="0">
              <a:buNone/>
            </a:pPr>
            <a:endParaRPr lang="fr-CA" sz="2000" dirty="0"/>
          </a:p>
        </p:txBody>
      </p:sp>
    </p:spTree>
    <p:extLst>
      <p:ext uri="{BB962C8B-B14F-4D97-AF65-F5344CB8AC3E}">
        <p14:creationId xmlns:p14="http://schemas.microsoft.com/office/powerpoint/2010/main" val="1564260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60</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La représentation spatiale dans FMT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7" y="1052736"/>
            <a:ext cx="10109783" cy="1080120"/>
          </a:xfrm>
        </p:spPr>
        <p:txBody>
          <a:bodyPr/>
          <a:lstStyle/>
          <a:p>
            <a:r>
              <a:rPr lang="fr-CA" dirty="0" smtClean="0"/>
              <a:t>Pour obtenir une </a:t>
            </a:r>
            <a:r>
              <a:rPr lang="fr-CA" dirty="0" err="1" smtClean="0"/>
              <a:t>FMTforest</a:t>
            </a:r>
            <a:r>
              <a:rPr lang="fr-CA" dirty="0" smtClean="0"/>
              <a:t> à partir d’une </a:t>
            </a:r>
            <a:r>
              <a:rPr lang="fr-CA" b="1" dirty="0" smtClean="0"/>
              <a:t>carte Woodstock </a:t>
            </a:r>
            <a:r>
              <a:rPr lang="fr-CA" dirty="0" smtClean="0"/>
              <a:t>on peut utiliser la fonction suivante du </a:t>
            </a:r>
            <a:r>
              <a:rPr lang="fr-CA" dirty="0" err="1" smtClean="0"/>
              <a:t>FMTareaparser</a:t>
            </a:r>
            <a:r>
              <a:rPr lang="fr-CA" dirty="0"/>
              <a:t>.</a:t>
            </a:r>
            <a:endParaRPr lang="fr-CA" dirty="0" smtClean="0"/>
          </a:p>
          <a:p>
            <a:endParaRPr lang="fr-CA" dirty="0" smtClean="0"/>
          </a:p>
          <a:p>
            <a:endParaRPr lang="fr-CA" dirty="0" smtClean="0"/>
          </a:p>
          <a:p>
            <a:endParaRPr lang="fr-CA" dirty="0"/>
          </a:p>
          <a:p>
            <a:endParaRPr lang="fr-CA" dirty="0" smtClean="0"/>
          </a:p>
        </p:txBody>
      </p:sp>
      <p:pic>
        <p:nvPicPr>
          <p:cNvPr id="4" name="Image 3"/>
          <p:cNvPicPr>
            <a:picLocks noChangeAspect="1"/>
          </p:cNvPicPr>
          <p:nvPr/>
        </p:nvPicPr>
        <p:blipFill>
          <a:blip r:embed="rId4"/>
          <a:stretch>
            <a:fillRect/>
          </a:stretch>
        </p:blipFill>
        <p:spPr>
          <a:xfrm>
            <a:off x="28057" y="2673896"/>
            <a:ext cx="12192000" cy="434069"/>
          </a:xfrm>
          <a:prstGeom prst="rect">
            <a:avLst/>
          </a:prstGeom>
        </p:spPr>
      </p:pic>
      <p:sp>
        <p:nvSpPr>
          <p:cNvPr id="5" name="Rectangle 4"/>
          <p:cNvSpPr/>
          <p:nvPr/>
        </p:nvSpPr>
        <p:spPr>
          <a:xfrm>
            <a:off x="-240704" y="2118047"/>
            <a:ext cx="8448600" cy="461665"/>
          </a:xfrm>
          <a:prstGeom prst="rect">
            <a:avLst/>
          </a:prstGeom>
        </p:spPr>
        <p:txBody>
          <a:bodyPr wrap="square">
            <a:spAutoFit/>
          </a:bodyPr>
          <a:lstStyle/>
          <a:p>
            <a:pPr lvl="2">
              <a:buFont typeface="Arial" panose="020B0604020202020204" pitchFamily="34" charset="0"/>
              <a:buChar char="•"/>
            </a:pPr>
            <a:r>
              <a:rPr lang="fr-CA" dirty="0" smtClean="0"/>
              <a:t>Lecture à partir de la carte </a:t>
            </a:r>
            <a:r>
              <a:rPr lang="fr-CA" b="1" dirty="0" err="1" smtClean="0"/>
              <a:t>shapefile</a:t>
            </a:r>
            <a:r>
              <a:rPr lang="fr-CA" dirty="0" smtClean="0"/>
              <a:t> existant.</a:t>
            </a:r>
            <a:endParaRPr lang="fr-CA" dirty="0"/>
          </a:p>
        </p:txBody>
      </p:sp>
      <p:sp>
        <p:nvSpPr>
          <p:cNvPr id="7" name="Rectangle 6"/>
          <p:cNvSpPr/>
          <p:nvPr/>
        </p:nvSpPr>
        <p:spPr>
          <a:xfrm>
            <a:off x="-246887" y="3396795"/>
            <a:ext cx="8448600" cy="461665"/>
          </a:xfrm>
          <a:prstGeom prst="rect">
            <a:avLst/>
          </a:prstGeom>
        </p:spPr>
        <p:txBody>
          <a:bodyPr wrap="square">
            <a:spAutoFit/>
          </a:bodyPr>
          <a:lstStyle/>
          <a:p>
            <a:pPr lvl="2">
              <a:buFont typeface="Arial" panose="020B0604020202020204" pitchFamily="34" charset="0"/>
              <a:buChar char="•"/>
            </a:pPr>
            <a:r>
              <a:rPr lang="fr-CA" dirty="0" smtClean="0"/>
              <a:t>Lecture à partir de fichiers</a:t>
            </a:r>
            <a:r>
              <a:rPr lang="fr-CA" b="1" dirty="0" smtClean="0"/>
              <a:t> rasters </a:t>
            </a:r>
            <a:r>
              <a:rPr lang="fr-CA" dirty="0" smtClean="0"/>
              <a:t>existants.</a:t>
            </a:r>
            <a:endParaRPr lang="fr-CA" dirty="0"/>
          </a:p>
        </p:txBody>
      </p:sp>
      <p:pic>
        <p:nvPicPr>
          <p:cNvPr id="8" name="Image 7"/>
          <p:cNvPicPr>
            <a:picLocks noChangeAspect="1"/>
          </p:cNvPicPr>
          <p:nvPr/>
        </p:nvPicPr>
        <p:blipFill>
          <a:blip r:embed="rId5"/>
          <a:stretch>
            <a:fillRect/>
          </a:stretch>
        </p:blipFill>
        <p:spPr>
          <a:xfrm>
            <a:off x="28057" y="4086780"/>
            <a:ext cx="12192000" cy="421221"/>
          </a:xfrm>
          <a:prstGeom prst="rect">
            <a:avLst/>
          </a:prstGeom>
        </p:spPr>
      </p:pic>
    </p:spTree>
    <p:extLst>
      <p:ext uri="{BB962C8B-B14F-4D97-AF65-F5344CB8AC3E}">
        <p14:creationId xmlns:p14="http://schemas.microsoft.com/office/powerpoint/2010/main" val="3203238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61</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La représentation spatiale dans FMT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7" y="1052736"/>
            <a:ext cx="10109783" cy="1080120"/>
          </a:xfrm>
        </p:spPr>
        <p:txBody>
          <a:bodyPr/>
          <a:lstStyle/>
          <a:p>
            <a:r>
              <a:rPr lang="fr-CA" dirty="0" smtClean="0"/>
              <a:t>L’état spatial </a:t>
            </a:r>
            <a:r>
              <a:rPr lang="fr-CA" b="1" dirty="0" smtClean="0"/>
              <a:t>initial</a:t>
            </a:r>
            <a:r>
              <a:rPr lang="fr-CA" dirty="0" smtClean="0"/>
              <a:t> de la forêt doit être assignée au </a:t>
            </a:r>
            <a:r>
              <a:rPr lang="fr-CA" dirty="0" err="1" smtClean="0"/>
              <a:t>FMTsesmodel</a:t>
            </a:r>
            <a:r>
              <a:rPr lang="fr-CA" dirty="0" smtClean="0"/>
              <a:t>.</a:t>
            </a:r>
          </a:p>
          <a:p>
            <a:endParaRPr lang="fr-CA" dirty="0" smtClean="0"/>
          </a:p>
          <a:p>
            <a:endParaRPr lang="fr-CA" dirty="0"/>
          </a:p>
          <a:p>
            <a:endParaRPr lang="fr-CA" dirty="0" smtClean="0"/>
          </a:p>
        </p:txBody>
      </p:sp>
      <p:sp>
        <p:nvSpPr>
          <p:cNvPr id="9" name="Rectangle 8"/>
          <p:cNvSpPr/>
          <p:nvPr/>
        </p:nvSpPr>
        <p:spPr>
          <a:xfrm>
            <a:off x="-96688" y="1671191"/>
            <a:ext cx="8448600" cy="461665"/>
          </a:xfrm>
          <a:prstGeom prst="rect">
            <a:avLst/>
          </a:prstGeom>
        </p:spPr>
        <p:txBody>
          <a:bodyPr wrap="square">
            <a:spAutoFit/>
          </a:bodyPr>
          <a:lstStyle/>
          <a:p>
            <a:pPr lvl="2">
              <a:buFont typeface="Arial" panose="020B0604020202020204" pitchFamily="34" charset="0"/>
              <a:buChar char="•"/>
            </a:pPr>
            <a:r>
              <a:rPr lang="fr-CA" dirty="0" smtClean="0"/>
              <a:t>En utilisant le fonction interne du </a:t>
            </a:r>
            <a:r>
              <a:rPr lang="fr-CA" dirty="0" err="1" smtClean="0"/>
              <a:t>FMTsesmodel</a:t>
            </a:r>
            <a:endParaRPr lang="fr-CA" dirty="0"/>
          </a:p>
        </p:txBody>
      </p:sp>
      <p:pic>
        <p:nvPicPr>
          <p:cNvPr id="6" name="Image 5"/>
          <p:cNvPicPr>
            <a:picLocks noChangeAspect="1"/>
          </p:cNvPicPr>
          <p:nvPr/>
        </p:nvPicPr>
        <p:blipFill>
          <a:blip r:embed="rId4"/>
          <a:stretch>
            <a:fillRect/>
          </a:stretch>
        </p:blipFill>
        <p:spPr>
          <a:xfrm>
            <a:off x="407368" y="2212654"/>
            <a:ext cx="6944308" cy="538657"/>
          </a:xfrm>
          <a:prstGeom prst="rect">
            <a:avLst/>
          </a:prstGeom>
        </p:spPr>
      </p:pic>
    </p:spTree>
    <p:extLst>
      <p:ext uri="{BB962C8B-B14F-4D97-AF65-F5344CB8AC3E}">
        <p14:creationId xmlns:p14="http://schemas.microsoft.com/office/powerpoint/2010/main" val="2369522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62</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Nouveaux </a:t>
            </a:r>
            <a:r>
              <a:rPr lang="fr-CA" i="1" dirty="0" smtClean="0">
                <a:effectLst>
                  <a:outerShdw blurRad="38100" dist="38100" dir="2700000" algn="tl">
                    <a:srgbClr val="000000">
                      <a:alpha val="43137"/>
                    </a:srgbClr>
                  </a:outerShdw>
                </a:effectLst>
                <a:cs typeface="Arial" panose="020B0604020202020204" pitchFamily="34" charset="0"/>
              </a:rPr>
              <a:t>keyword</a:t>
            </a:r>
            <a:r>
              <a:rPr lang="fr-CA" dirty="0" smtClean="0">
                <a:effectLst>
                  <a:outerShdw blurRad="38100" dist="38100" dir="2700000" algn="tl">
                    <a:srgbClr val="000000">
                      <a:alpha val="43137"/>
                    </a:srgbClr>
                  </a:outerShdw>
                </a:effectLst>
                <a:cs typeface="Arial" panose="020B0604020202020204" pitchFamily="34" charset="0"/>
              </a:rPr>
              <a:t> dans les modèles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r>
              <a:rPr lang="fr-CA" dirty="0" smtClean="0"/>
              <a:t>Pour pouvoir appliquer des contraintes spatiales en plus des contraintes de programmation linéaire, FMT prend 2 </a:t>
            </a:r>
            <a:r>
              <a:rPr lang="fr-CA" i="1" dirty="0" smtClean="0"/>
              <a:t>keyword</a:t>
            </a:r>
            <a:r>
              <a:rPr lang="fr-CA" dirty="0" smtClean="0"/>
              <a:t> que WS ne peut pas interpréter dans la section </a:t>
            </a:r>
            <a:r>
              <a:rPr lang="fr-CA" b="1" dirty="0" err="1" smtClean="0"/>
              <a:t>optimize</a:t>
            </a:r>
            <a:r>
              <a:rPr lang="fr-CA" b="1" dirty="0" smtClean="0"/>
              <a:t>. </a:t>
            </a:r>
          </a:p>
          <a:p>
            <a:endParaRPr lang="fr-CA" dirty="0" smtClean="0"/>
          </a:p>
          <a:p>
            <a:r>
              <a:rPr lang="fr-CA" b="1" dirty="0" smtClean="0"/>
              <a:t>_SIZE</a:t>
            </a:r>
          </a:p>
          <a:p>
            <a:endParaRPr lang="fr-CA" dirty="0" smtClean="0"/>
          </a:p>
          <a:p>
            <a:r>
              <a:rPr lang="fr-CA" b="1" dirty="0" smtClean="0"/>
              <a:t>_ADJACENCY</a:t>
            </a:r>
          </a:p>
          <a:p>
            <a:endParaRPr lang="fr-CA" dirty="0"/>
          </a:p>
          <a:p>
            <a:endParaRPr lang="fr-CA" dirty="0" smtClean="0"/>
          </a:p>
          <a:p>
            <a:endParaRPr lang="fr-CA" dirty="0" smtClean="0"/>
          </a:p>
          <a:p>
            <a:endParaRPr lang="fr-CA" dirty="0"/>
          </a:p>
          <a:p>
            <a:endParaRPr lang="fr-CA" dirty="0" smtClean="0"/>
          </a:p>
        </p:txBody>
      </p:sp>
    </p:spTree>
    <p:extLst>
      <p:ext uri="{BB962C8B-B14F-4D97-AF65-F5344CB8AC3E}">
        <p14:creationId xmlns:p14="http://schemas.microsoft.com/office/powerpoint/2010/main" val="82779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63</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_SIZE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6" y="1052736"/>
            <a:ext cx="11189903" cy="3744416"/>
          </a:xfrm>
        </p:spPr>
        <p:txBody>
          <a:bodyPr/>
          <a:lstStyle/>
          <a:p>
            <a:r>
              <a:rPr lang="fr-CA" dirty="0" smtClean="0"/>
              <a:t>Voici un exemple de déclaration du mot clés _SIZE : </a:t>
            </a:r>
          </a:p>
          <a:p>
            <a:endParaRPr lang="fr-CA" dirty="0" smtClean="0"/>
          </a:p>
          <a:p>
            <a:r>
              <a:rPr lang="fr-CA" dirty="0" smtClean="0"/>
              <a:t>_SIZE(</a:t>
            </a:r>
            <a:r>
              <a:rPr lang="fr-CA" dirty="0" smtClean="0">
                <a:solidFill>
                  <a:srgbClr val="FF0000"/>
                </a:solidFill>
              </a:rPr>
              <a:t>ACTION</a:t>
            </a:r>
            <a:r>
              <a:rPr lang="fr-CA" dirty="0" smtClean="0"/>
              <a:t>*, </a:t>
            </a:r>
            <a:r>
              <a:rPr lang="fr-CA" dirty="0" smtClean="0">
                <a:solidFill>
                  <a:srgbClr val="FF0000"/>
                </a:solidFill>
              </a:rPr>
              <a:t>NEIGHBORSIZE</a:t>
            </a:r>
            <a:r>
              <a:rPr lang="fr-CA" dirty="0" smtClean="0"/>
              <a:t>) &gt;= </a:t>
            </a:r>
            <a:r>
              <a:rPr lang="fr-CA" dirty="0" smtClean="0">
                <a:solidFill>
                  <a:srgbClr val="FF0000"/>
                </a:solidFill>
              </a:rPr>
              <a:t>TAILLE EN CELLULLE PÉRIODES</a:t>
            </a:r>
            <a:r>
              <a:rPr lang="fr-CA" dirty="0"/>
              <a:t>**</a:t>
            </a:r>
            <a:endParaRPr lang="fr-CA" dirty="0" smtClean="0"/>
          </a:p>
          <a:p>
            <a:endParaRPr lang="fr-CA" dirty="0"/>
          </a:p>
          <a:p>
            <a:r>
              <a:rPr lang="fr-CA" dirty="0" smtClean="0"/>
              <a:t>*Peut aussi être un agrégat d’actions pour soumettre plusieurs actions à la même contraintes et pour qu’elles soient considéré ensemble. </a:t>
            </a:r>
          </a:p>
          <a:p>
            <a:r>
              <a:rPr lang="fr-CA" dirty="0" smtClean="0"/>
              <a:t>*</a:t>
            </a:r>
            <a:r>
              <a:rPr lang="fr-CA" dirty="0"/>
              <a:t>*</a:t>
            </a:r>
            <a:r>
              <a:rPr lang="fr-CA" dirty="0" smtClean="0"/>
              <a:t>Périodes représente l’étendue temporelle de la contrainte ex (1.._LENGTH)</a:t>
            </a:r>
            <a:endParaRPr lang="fr-CA" dirty="0"/>
          </a:p>
          <a:p>
            <a:endParaRPr lang="fr-CA" dirty="0"/>
          </a:p>
        </p:txBody>
      </p:sp>
    </p:spTree>
    <p:extLst>
      <p:ext uri="{BB962C8B-B14F-4D97-AF65-F5344CB8AC3E}">
        <p14:creationId xmlns:p14="http://schemas.microsoft.com/office/powerpoint/2010/main" val="2084332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64</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NEIGHBORSIZE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pic>
        <p:nvPicPr>
          <p:cNvPr id="6" name="Image 5"/>
          <p:cNvPicPr>
            <a:picLocks noChangeAspect="1"/>
          </p:cNvPicPr>
          <p:nvPr/>
        </p:nvPicPr>
        <p:blipFill>
          <a:blip r:embed="rId4"/>
          <a:stretch>
            <a:fillRect/>
          </a:stretch>
        </p:blipFill>
        <p:spPr>
          <a:xfrm>
            <a:off x="983432" y="3135660"/>
            <a:ext cx="9373190" cy="2376264"/>
          </a:xfrm>
          <a:prstGeom prst="rect">
            <a:avLst/>
          </a:prstGeom>
        </p:spPr>
      </p:pic>
      <p:sp>
        <p:nvSpPr>
          <p:cNvPr id="7" name="Rectangle 6"/>
          <p:cNvSpPr/>
          <p:nvPr/>
        </p:nvSpPr>
        <p:spPr>
          <a:xfrm>
            <a:off x="684075" y="1196752"/>
            <a:ext cx="10469823" cy="830997"/>
          </a:xfrm>
          <a:prstGeom prst="rect">
            <a:avLst/>
          </a:prstGeom>
        </p:spPr>
        <p:txBody>
          <a:bodyPr wrap="square">
            <a:spAutoFit/>
          </a:bodyPr>
          <a:lstStyle/>
          <a:p>
            <a:r>
              <a:rPr lang="fr-CA" dirty="0" smtClean="0"/>
              <a:t>Représente comment l’évènement de </a:t>
            </a:r>
            <a:r>
              <a:rPr lang="fr-CA" b="1" dirty="0" err="1" smtClean="0"/>
              <a:t>répend</a:t>
            </a:r>
            <a:r>
              <a:rPr lang="fr-CA" dirty="0" smtClean="0"/>
              <a:t> spatialement entre les différentes cellules.</a:t>
            </a:r>
            <a:endParaRPr lang="fr-CA" dirty="0"/>
          </a:p>
        </p:txBody>
      </p:sp>
    </p:spTree>
    <p:extLst>
      <p:ext uri="{BB962C8B-B14F-4D97-AF65-F5344CB8AC3E}">
        <p14:creationId xmlns:p14="http://schemas.microsoft.com/office/powerpoint/2010/main" val="3083485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65</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Taille en Cellules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sp>
        <p:nvSpPr>
          <p:cNvPr id="12" name="Rectangle 11"/>
          <p:cNvSpPr/>
          <p:nvPr/>
        </p:nvSpPr>
        <p:spPr bwMode="auto">
          <a:xfrm>
            <a:off x="2800855" y="2708920"/>
            <a:ext cx="1728192" cy="1560369"/>
          </a:xfrm>
          <a:prstGeom prst="rect">
            <a:avLst/>
          </a:prstGeom>
          <a:solidFill>
            <a:schemeClr val="bg1"/>
          </a:solidFill>
          <a:ln w="508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3" name="Rectangle 12"/>
          <p:cNvSpPr/>
          <p:nvPr/>
        </p:nvSpPr>
        <p:spPr bwMode="auto">
          <a:xfrm>
            <a:off x="4529047" y="2708920"/>
            <a:ext cx="1728192" cy="1560369"/>
          </a:xfrm>
          <a:prstGeom prst="rect">
            <a:avLst/>
          </a:prstGeom>
          <a:solidFill>
            <a:schemeClr val="bg1"/>
          </a:solidFill>
          <a:ln w="508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4" name="Rectangle 13"/>
          <p:cNvSpPr/>
          <p:nvPr/>
        </p:nvSpPr>
        <p:spPr bwMode="auto">
          <a:xfrm>
            <a:off x="2800855" y="4271601"/>
            <a:ext cx="1728192" cy="1560369"/>
          </a:xfrm>
          <a:prstGeom prst="rect">
            <a:avLst/>
          </a:prstGeom>
          <a:solidFill>
            <a:schemeClr val="bg1"/>
          </a:solidFill>
          <a:ln w="508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5" name="Rectangle 14"/>
          <p:cNvSpPr/>
          <p:nvPr/>
        </p:nvSpPr>
        <p:spPr bwMode="auto">
          <a:xfrm>
            <a:off x="4529047" y="4271601"/>
            <a:ext cx="1728192" cy="1560369"/>
          </a:xfrm>
          <a:prstGeom prst="rect">
            <a:avLst/>
          </a:prstGeom>
          <a:solidFill>
            <a:schemeClr val="bg1"/>
          </a:solidFill>
          <a:ln w="508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6" name="Rectangle 15"/>
          <p:cNvSpPr/>
          <p:nvPr/>
        </p:nvSpPr>
        <p:spPr bwMode="auto">
          <a:xfrm>
            <a:off x="6240016" y="2708920"/>
            <a:ext cx="1728192" cy="1560369"/>
          </a:xfrm>
          <a:prstGeom prst="rect">
            <a:avLst/>
          </a:prstGeom>
          <a:solidFill>
            <a:schemeClr val="bg1"/>
          </a:solidFill>
          <a:ln w="508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4" name="Rectangle 3"/>
          <p:cNvSpPr/>
          <p:nvPr/>
        </p:nvSpPr>
        <p:spPr>
          <a:xfrm>
            <a:off x="767408" y="1239074"/>
            <a:ext cx="10469823" cy="830997"/>
          </a:xfrm>
          <a:prstGeom prst="rect">
            <a:avLst/>
          </a:prstGeom>
        </p:spPr>
        <p:txBody>
          <a:bodyPr wrap="square">
            <a:spAutoFit/>
          </a:bodyPr>
          <a:lstStyle/>
          <a:p>
            <a:r>
              <a:rPr lang="fr-CA" dirty="0" smtClean="0"/>
              <a:t>Taille </a:t>
            </a:r>
            <a:r>
              <a:rPr lang="fr-CA" dirty="0"/>
              <a:t>m</a:t>
            </a:r>
            <a:r>
              <a:rPr lang="fr-CA" dirty="0" smtClean="0"/>
              <a:t>aximale (</a:t>
            </a:r>
            <a:r>
              <a:rPr lang="fr-CA" b="1" dirty="0" smtClean="0"/>
              <a:t>&lt;=</a:t>
            </a:r>
            <a:r>
              <a:rPr lang="fr-CA" dirty="0" smtClean="0"/>
              <a:t>) ou minimale (</a:t>
            </a:r>
            <a:r>
              <a:rPr lang="fr-CA" b="1" dirty="0" smtClean="0"/>
              <a:t>&gt;=</a:t>
            </a:r>
            <a:r>
              <a:rPr lang="fr-CA" dirty="0" smtClean="0"/>
              <a:t>) des évènements des actions spécifiés en nombre de cellules.</a:t>
            </a:r>
            <a:endParaRPr lang="fr-CA" dirty="0"/>
          </a:p>
        </p:txBody>
      </p:sp>
      <p:sp>
        <p:nvSpPr>
          <p:cNvPr id="17" name="Rectangle 16"/>
          <p:cNvSpPr/>
          <p:nvPr/>
        </p:nvSpPr>
        <p:spPr>
          <a:xfrm>
            <a:off x="2733296" y="2154659"/>
            <a:ext cx="10469823" cy="461665"/>
          </a:xfrm>
          <a:prstGeom prst="rect">
            <a:avLst/>
          </a:prstGeom>
        </p:spPr>
        <p:txBody>
          <a:bodyPr wrap="square">
            <a:spAutoFit/>
          </a:bodyPr>
          <a:lstStyle/>
          <a:p>
            <a:r>
              <a:rPr lang="fr-CA" dirty="0" smtClean="0"/>
              <a:t>Ici un évènement de taille de 5 cellules:</a:t>
            </a:r>
            <a:endParaRPr lang="fr-CA" dirty="0"/>
          </a:p>
        </p:txBody>
      </p:sp>
    </p:spTree>
    <p:extLst>
      <p:ext uri="{BB962C8B-B14F-4D97-AF65-F5344CB8AC3E}">
        <p14:creationId xmlns:p14="http://schemas.microsoft.com/office/powerpoint/2010/main" val="1373962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66</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_ADJACENCY</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6" y="1052736"/>
            <a:ext cx="11405927" cy="3744416"/>
          </a:xfrm>
        </p:spPr>
        <p:txBody>
          <a:bodyPr/>
          <a:lstStyle/>
          <a:p>
            <a:r>
              <a:rPr lang="fr-CA" dirty="0" smtClean="0"/>
              <a:t>Voici un exemple de déclaration du mot clés _ADJACENCY : </a:t>
            </a:r>
          </a:p>
          <a:p>
            <a:endParaRPr lang="fr-CA" dirty="0" smtClean="0"/>
          </a:p>
          <a:p>
            <a:r>
              <a:rPr lang="fr-CA" dirty="0" smtClean="0"/>
              <a:t>_ADJACENCY(</a:t>
            </a:r>
            <a:r>
              <a:rPr lang="fr-CA" dirty="0" smtClean="0">
                <a:solidFill>
                  <a:srgbClr val="FF0000"/>
                </a:solidFill>
              </a:rPr>
              <a:t>ACTION</a:t>
            </a:r>
            <a:r>
              <a:rPr lang="fr-CA" dirty="0" smtClean="0"/>
              <a:t>*, </a:t>
            </a:r>
            <a:r>
              <a:rPr lang="fr-CA" dirty="0" smtClean="0">
                <a:solidFill>
                  <a:srgbClr val="FF0000"/>
                </a:solidFill>
              </a:rPr>
              <a:t>GREENUP</a:t>
            </a:r>
            <a:r>
              <a:rPr lang="fr-CA" dirty="0" smtClean="0"/>
              <a:t>) &gt;= </a:t>
            </a:r>
            <a:r>
              <a:rPr lang="fr-CA" dirty="0" smtClean="0">
                <a:solidFill>
                  <a:srgbClr val="FF0000"/>
                </a:solidFill>
              </a:rPr>
              <a:t>DISTANCE PÉRIODES</a:t>
            </a:r>
            <a:r>
              <a:rPr lang="fr-CA" dirty="0" smtClean="0"/>
              <a:t>*</a:t>
            </a:r>
            <a:r>
              <a:rPr lang="fr-CA" dirty="0"/>
              <a:t>*</a:t>
            </a:r>
          </a:p>
          <a:p>
            <a:r>
              <a:rPr lang="fr-CA" dirty="0" smtClean="0"/>
              <a:t>*Peut aussi être un agrégat d’actions pour soumettre plusieurs actions à la même contraintes et pour qu’elles soient considéré ensemble. </a:t>
            </a:r>
          </a:p>
          <a:p>
            <a:r>
              <a:rPr lang="fr-CA" dirty="0" smtClean="0"/>
              <a:t>*</a:t>
            </a:r>
            <a:r>
              <a:rPr lang="fr-CA" dirty="0"/>
              <a:t>*</a:t>
            </a:r>
            <a:r>
              <a:rPr lang="fr-CA" dirty="0" smtClean="0"/>
              <a:t>Périodes </a:t>
            </a:r>
            <a:r>
              <a:rPr lang="fr-CA" dirty="0"/>
              <a:t>représente l’étendue temporelle de la contrainte ex (1.._LENGTH</a:t>
            </a:r>
            <a:r>
              <a:rPr lang="fr-CA" dirty="0" smtClean="0"/>
              <a:t>)</a:t>
            </a:r>
            <a:endParaRPr lang="fr-CA" dirty="0"/>
          </a:p>
        </p:txBody>
      </p:sp>
    </p:spTree>
    <p:extLst>
      <p:ext uri="{BB962C8B-B14F-4D97-AF65-F5344CB8AC3E}">
        <p14:creationId xmlns:p14="http://schemas.microsoft.com/office/powerpoint/2010/main" val="597111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67</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Distance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sp>
        <p:nvSpPr>
          <p:cNvPr id="4" name="Rectangle 3"/>
          <p:cNvSpPr/>
          <p:nvPr/>
        </p:nvSpPr>
        <p:spPr>
          <a:xfrm>
            <a:off x="767408" y="881936"/>
            <a:ext cx="10469823" cy="1569660"/>
          </a:xfrm>
          <a:prstGeom prst="rect">
            <a:avLst/>
          </a:prstGeom>
        </p:spPr>
        <p:txBody>
          <a:bodyPr wrap="square">
            <a:spAutoFit/>
          </a:bodyPr>
          <a:lstStyle/>
          <a:p>
            <a:r>
              <a:rPr lang="fr-CA" dirty="0" smtClean="0"/>
              <a:t>La distance représente la distance minimale (&gt;=) ou maximale (&lt;=) d’adjacence entre deux évènements en nombre de </a:t>
            </a:r>
            <a:r>
              <a:rPr lang="fr-CA" b="1" dirty="0" smtClean="0"/>
              <a:t>cellules</a:t>
            </a:r>
            <a:r>
              <a:rPr lang="fr-CA" dirty="0" smtClean="0"/>
              <a:t>.</a:t>
            </a:r>
          </a:p>
          <a:p>
            <a:endParaRPr lang="fr-CA" dirty="0"/>
          </a:p>
          <a:p>
            <a:r>
              <a:rPr lang="fr-CA" dirty="0" smtClean="0"/>
              <a:t>Par exemple si la distance &gt;= 3:</a:t>
            </a:r>
            <a:endParaRPr lang="fr-CA" dirty="0"/>
          </a:p>
        </p:txBody>
      </p:sp>
      <p:sp>
        <p:nvSpPr>
          <p:cNvPr id="18" name="Rectangle 17"/>
          <p:cNvSpPr/>
          <p:nvPr/>
        </p:nvSpPr>
        <p:spPr bwMode="auto">
          <a:xfrm>
            <a:off x="2279576"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9" name="Rectangle 18"/>
          <p:cNvSpPr/>
          <p:nvPr/>
        </p:nvSpPr>
        <p:spPr bwMode="auto">
          <a:xfrm>
            <a:off x="2855640"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0" name="Rectangle 19"/>
          <p:cNvSpPr/>
          <p:nvPr/>
        </p:nvSpPr>
        <p:spPr bwMode="auto">
          <a:xfrm>
            <a:off x="3431704"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1" name="Rectangle 20"/>
          <p:cNvSpPr/>
          <p:nvPr/>
        </p:nvSpPr>
        <p:spPr bwMode="auto">
          <a:xfrm>
            <a:off x="2855640" y="5157192"/>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2" name="Rectangle 21"/>
          <p:cNvSpPr/>
          <p:nvPr/>
        </p:nvSpPr>
        <p:spPr bwMode="auto">
          <a:xfrm>
            <a:off x="5263472"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3" name="Rectangle 22"/>
          <p:cNvSpPr/>
          <p:nvPr/>
        </p:nvSpPr>
        <p:spPr bwMode="auto">
          <a:xfrm>
            <a:off x="5839536"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4" name="Rectangle 23"/>
          <p:cNvSpPr/>
          <p:nvPr/>
        </p:nvSpPr>
        <p:spPr bwMode="auto">
          <a:xfrm>
            <a:off x="6415600"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5" name="Rectangle 24"/>
          <p:cNvSpPr/>
          <p:nvPr/>
        </p:nvSpPr>
        <p:spPr bwMode="auto">
          <a:xfrm>
            <a:off x="5839536" y="3884234"/>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6" name="Rectangle 25"/>
          <p:cNvSpPr/>
          <p:nvPr/>
        </p:nvSpPr>
        <p:spPr bwMode="auto">
          <a:xfrm>
            <a:off x="6415600" y="3880185"/>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cxnSp>
        <p:nvCxnSpPr>
          <p:cNvPr id="7" name="Connecteur droit avec flèche 6"/>
          <p:cNvCxnSpPr/>
          <p:nvPr/>
        </p:nvCxnSpPr>
        <p:spPr bwMode="auto">
          <a:xfrm flipH="1">
            <a:off x="3431704" y="3284984"/>
            <a:ext cx="1224136" cy="743887"/>
          </a:xfrm>
          <a:prstGeom prst="straightConnector1">
            <a:avLst/>
          </a:prstGeom>
          <a:solidFill>
            <a:schemeClr val="accent1"/>
          </a:solidFill>
          <a:ln w="50800"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 name="Rectangle 28"/>
          <p:cNvSpPr/>
          <p:nvPr/>
        </p:nvSpPr>
        <p:spPr>
          <a:xfrm>
            <a:off x="1416215" y="3128973"/>
            <a:ext cx="4104809" cy="1200329"/>
          </a:xfrm>
          <a:prstGeom prst="rect">
            <a:avLst/>
          </a:prstGeom>
        </p:spPr>
        <p:txBody>
          <a:bodyPr wrap="square">
            <a:spAutoFit/>
          </a:bodyPr>
          <a:lstStyle/>
          <a:p>
            <a:r>
              <a:rPr lang="fr-CA" i="1" dirty="0" smtClean="0"/>
              <a:t>Voisins (2 cellules)</a:t>
            </a:r>
          </a:p>
          <a:p>
            <a:endParaRPr lang="fr-CA" dirty="0"/>
          </a:p>
          <a:p>
            <a:endParaRPr lang="fr-CA" dirty="0"/>
          </a:p>
        </p:txBody>
      </p:sp>
      <p:sp>
        <p:nvSpPr>
          <p:cNvPr id="30" name="Rectangle 29"/>
          <p:cNvSpPr/>
          <p:nvPr/>
        </p:nvSpPr>
        <p:spPr bwMode="auto">
          <a:xfrm>
            <a:off x="8929564" y="4764622"/>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1" name="Rectangle 30"/>
          <p:cNvSpPr/>
          <p:nvPr/>
        </p:nvSpPr>
        <p:spPr bwMode="auto">
          <a:xfrm>
            <a:off x="9505628" y="4764622"/>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2" name="Rectangle 31"/>
          <p:cNvSpPr/>
          <p:nvPr/>
        </p:nvSpPr>
        <p:spPr bwMode="auto">
          <a:xfrm>
            <a:off x="8929564" y="52686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3" name="Rectangle 32"/>
          <p:cNvSpPr/>
          <p:nvPr/>
        </p:nvSpPr>
        <p:spPr bwMode="auto">
          <a:xfrm>
            <a:off x="9505628" y="526462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cxnSp>
        <p:nvCxnSpPr>
          <p:cNvPr id="35" name="Connecteur droit avec flèche 34"/>
          <p:cNvCxnSpPr/>
          <p:nvPr/>
        </p:nvCxnSpPr>
        <p:spPr bwMode="auto">
          <a:xfrm flipH="1">
            <a:off x="4514143" y="5264629"/>
            <a:ext cx="3886114" cy="0"/>
          </a:xfrm>
          <a:prstGeom prst="straightConnector1">
            <a:avLst/>
          </a:prstGeom>
          <a:solidFill>
            <a:schemeClr val="accent1"/>
          </a:solidFill>
          <a:ln w="50800"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6" name="Rectangle 35"/>
          <p:cNvSpPr/>
          <p:nvPr/>
        </p:nvSpPr>
        <p:spPr>
          <a:xfrm>
            <a:off x="4943872" y="4764622"/>
            <a:ext cx="4670398" cy="1200329"/>
          </a:xfrm>
          <a:prstGeom prst="rect">
            <a:avLst/>
          </a:prstGeom>
        </p:spPr>
        <p:txBody>
          <a:bodyPr wrap="square">
            <a:spAutoFit/>
          </a:bodyPr>
          <a:lstStyle/>
          <a:p>
            <a:r>
              <a:rPr lang="fr-CA" i="1" dirty="0" smtClean="0"/>
              <a:t>Pas Voisins (4 cellules)</a:t>
            </a:r>
          </a:p>
          <a:p>
            <a:endParaRPr lang="fr-CA" dirty="0"/>
          </a:p>
          <a:p>
            <a:endParaRPr lang="fr-CA" dirty="0"/>
          </a:p>
        </p:txBody>
      </p:sp>
    </p:spTree>
    <p:extLst>
      <p:ext uri="{BB962C8B-B14F-4D97-AF65-F5344CB8AC3E}">
        <p14:creationId xmlns:p14="http://schemas.microsoft.com/office/powerpoint/2010/main" val="3124255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68</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Green up</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sp>
        <p:nvSpPr>
          <p:cNvPr id="4" name="Rectangle 3"/>
          <p:cNvSpPr/>
          <p:nvPr/>
        </p:nvSpPr>
        <p:spPr>
          <a:xfrm>
            <a:off x="767408" y="881936"/>
            <a:ext cx="10469823" cy="1569660"/>
          </a:xfrm>
          <a:prstGeom prst="rect">
            <a:avLst/>
          </a:prstGeom>
        </p:spPr>
        <p:txBody>
          <a:bodyPr wrap="square">
            <a:spAutoFit/>
          </a:bodyPr>
          <a:lstStyle/>
          <a:p>
            <a:r>
              <a:rPr lang="fr-CA" dirty="0" smtClean="0"/>
              <a:t>Nombre de </a:t>
            </a:r>
            <a:r>
              <a:rPr lang="fr-CA" b="1" dirty="0" smtClean="0"/>
              <a:t>périodes</a:t>
            </a:r>
            <a:r>
              <a:rPr lang="fr-CA" dirty="0" smtClean="0"/>
              <a:t> pour lesquelles on considère un évènement voisin d’un autre évènement.</a:t>
            </a:r>
          </a:p>
          <a:p>
            <a:endParaRPr lang="fr-CA" dirty="0"/>
          </a:p>
          <a:p>
            <a:r>
              <a:rPr lang="fr-CA" dirty="0" smtClean="0"/>
              <a:t>Par exemple si le Green up = 3:</a:t>
            </a:r>
            <a:endParaRPr lang="fr-CA" dirty="0"/>
          </a:p>
        </p:txBody>
      </p:sp>
      <p:sp>
        <p:nvSpPr>
          <p:cNvPr id="18" name="Rectangle 17"/>
          <p:cNvSpPr/>
          <p:nvPr/>
        </p:nvSpPr>
        <p:spPr bwMode="auto">
          <a:xfrm>
            <a:off x="2279576"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9" name="Rectangle 18"/>
          <p:cNvSpPr/>
          <p:nvPr/>
        </p:nvSpPr>
        <p:spPr bwMode="auto">
          <a:xfrm>
            <a:off x="2855640"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0" name="Rectangle 19"/>
          <p:cNvSpPr/>
          <p:nvPr/>
        </p:nvSpPr>
        <p:spPr bwMode="auto">
          <a:xfrm>
            <a:off x="3431704"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1" name="Rectangle 20"/>
          <p:cNvSpPr/>
          <p:nvPr/>
        </p:nvSpPr>
        <p:spPr bwMode="auto">
          <a:xfrm>
            <a:off x="2855640" y="5157192"/>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2" name="Rectangle 21"/>
          <p:cNvSpPr/>
          <p:nvPr/>
        </p:nvSpPr>
        <p:spPr bwMode="auto">
          <a:xfrm>
            <a:off x="5263472"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3" name="Rectangle 22"/>
          <p:cNvSpPr/>
          <p:nvPr/>
        </p:nvSpPr>
        <p:spPr bwMode="auto">
          <a:xfrm>
            <a:off x="5839536"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4" name="Rectangle 23"/>
          <p:cNvSpPr/>
          <p:nvPr/>
        </p:nvSpPr>
        <p:spPr bwMode="auto">
          <a:xfrm>
            <a:off x="6415600"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5" name="Rectangle 24"/>
          <p:cNvSpPr/>
          <p:nvPr/>
        </p:nvSpPr>
        <p:spPr bwMode="auto">
          <a:xfrm>
            <a:off x="5839536" y="3884234"/>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6" name="Rectangle 25"/>
          <p:cNvSpPr/>
          <p:nvPr/>
        </p:nvSpPr>
        <p:spPr bwMode="auto">
          <a:xfrm>
            <a:off x="6415600" y="3880185"/>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7" name="Rectangle 26"/>
          <p:cNvSpPr/>
          <p:nvPr/>
        </p:nvSpPr>
        <p:spPr>
          <a:xfrm>
            <a:off x="1625395" y="4244895"/>
            <a:ext cx="3886001" cy="1200329"/>
          </a:xfrm>
          <a:prstGeom prst="rect">
            <a:avLst/>
          </a:prstGeom>
        </p:spPr>
        <p:txBody>
          <a:bodyPr wrap="square">
            <a:spAutoFit/>
          </a:bodyPr>
          <a:lstStyle/>
          <a:p>
            <a:r>
              <a:rPr lang="fr-CA" i="1" dirty="0" err="1" smtClean="0"/>
              <a:t>FMTevent</a:t>
            </a:r>
            <a:r>
              <a:rPr lang="fr-CA" i="1" dirty="0" smtClean="0"/>
              <a:t> (</a:t>
            </a:r>
            <a:r>
              <a:rPr lang="fr-CA" i="1" dirty="0" err="1" smtClean="0"/>
              <a:t>clear</a:t>
            </a:r>
            <a:r>
              <a:rPr lang="fr-CA" i="1" dirty="0" smtClean="0"/>
              <a:t> </a:t>
            </a:r>
            <a:r>
              <a:rPr lang="fr-CA" i="1" dirty="0" err="1" smtClean="0"/>
              <a:t>cut</a:t>
            </a:r>
            <a:r>
              <a:rPr lang="fr-CA" i="1" dirty="0" smtClean="0"/>
              <a:t> P1)</a:t>
            </a:r>
          </a:p>
          <a:p>
            <a:endParaRPr lang="fr-CA" dirty="0"/>
          </a:p>
          <a:p>
            <a:endParaRPr lang="fr-CA" dirty="0"/>
          </a:p>
        </p:txBody>
      </p:sp>
      <p:sp>
        <p:nvSpPr>
          <p:cNvPr id="28" name="Rectangle 27"/>
          <p:cNvSpPr/>
          <p:nvPr/>
        </p:nvSpPr>
        <p:spPr>
          <a:xfrm>
            <a:off x="4655840" y="2828542"/>
            <a:ext cx="3886001" cy="1200329"/>
          </a:xfrm>
          <a:prstGeom prst="rect">
            <a:avLst/>
          </a:prstGeom>
        </p:spPr>
        <p:txBody>
          <a:bodyPr wrap="square">
            <a:spAutoFit/>
          </a:bodyPr>
          <a:lstStyle/>
          <a:p>
            <a:r>
              <a:rPr lang="fr-CA" i="1" dirty="0" err="1" smtClean="0"/>
              <a:t>FMTevent</a:t>
            </a:r>
            <a:r>
              <a:rPr lang="fr-CA" i="1" dirty="0" smtClean="0"/>
              <a:t> (partial </a:t>
            </a:r>
            <a:r>
              <a:rPr lang="fr-CA" i="1" dirty="0" err="1" smtClean="0"/>
              <a:t>cut</a:t>
            </a:r>
            <a:r>
              <a:rPr lang="fr-CA" i="1" dirty="0" smtClean="0"/>
              <a:t> P3)</a:t>
            </a:r>
          </a:p>
          <a:p>
            <a:endParaRPr lang="fr-CA" dirty="0"/>
          </a:p>
          <a:p>
            <a:endParaRPr lang="fr-CA" dirty="0"/>
          </a:p>
        </p:txBody>
      </p:sp>
      <p:cxnSp>
        <p:nvCxnSpPr>
          <p:cNvPr id="7" name="Connecteur droit avec flèche 6"/>
          <p:cNvCxnSpPr/>
          <p:nvPr/>
        </p:nvCxnSpPr>
        <p:spPr bwMode="auto">
          <a:xfrm flipH="1">
            <a:off x="3431704" y="3284984"/>
            <a:ext cx="1224136" cy="743887"/>
          </a:xfrm>
          <a:prstGeom prst="straightConnector1">
            <a:avLst/>
          </a:prstGeom>
          <a:solidFill>
            <a:schemeClr val="accent1"/>
          </a:solidFill>
          <a:ln w="50800"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 name="Rectangle 28"/>
          <p:cNvSpPr/>
          <p:nvPr/>
        </p:nvSpPr>
        <p:spPr>
          <a:xfrm>
            <a:off x="2999303" y="3144330"/>
            <a:ext cx="1400066" cy="1200329"/>
          </a:xfrm>
          <a:prstGeom prst="rect">
            <a:avLst/>
          </a:prstGeom>
        </p:spPr>
        <p:txBody>
          <a:bodyPr wrap="square">
            <a:spAutoFit/>
          </a:bodyPr>
          <a:lstStyle/>
          <a:p>
            <a:r>
              <a:rPr lang="fr-CA" i="1" dirty="0" smtClean="0"/>
              <a:t>Voisins</a:t>
            </a:r>
          </a:p>
          <a:p>
            <a:endParaRPr lang="fr-CA" dirty="0"/>
          </a:p>
          <a:p>
            <a:endParaRPr lang="fr-CA" dirty="0"/>
          </a:p>
        </p:txBody>
      </p:sp>
      <p:sp>
        <p:nvSpPr>
          <p:cNvPr id="30" name="Rectangle 29"/>
          <p:cNvSpPr/>
          <p:nvPr/>
        </p:nvSpPr>
        <p:spPr bwMode="auto">
          <a:xfrm>
            <a:off x="8929564" y="4764622"/>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1" name="Rectangle 30"/>
          <p:cNvSpPr/>
          <p:nvPr/>
        </p:nvSpPr>
        <p:spPr bwMode="auto">
          <a:xfrm>
            <a:off x="9505628" y="4764622"/>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2" name="Rectangle 31"/>
          <p:cNvSpPr/>
          <p:nvPr/>
        </p:nvSpPr>
        <p:spPr bwMode="auto">
          <a:xfrm>
            <a:off x="8929564" y="52686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3" name="Rectangle 32"/>
          <p:cNvSpPr/>
          <p:nvPr/>
        </p:nvSpPr>
        <p:spPr bwMode="auto">
          <a:xfrm>
            <a:off x="9505628" y="526462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4" name="Rectangle 33"/>
          <p:cNvSpPr/>
          <p:nvPr/>
        </p:nvSpPr>
        <p:spPr>
          <a:xfrm>
            <a:off x="7745868" y="4212986"/>
            <a:ext cx="3886001" cy="1200329"/>
          </a:xfrm>
          <a:prstGeom prst="rect">
            <a:avLst/>
          </a:prstGeom>
        </p:spPr>
        <p:txBody>
          <a:bodyPr wrap="square">
            <a:spAutoFit/>
          </a:bodyPr>
          <a:lstStyle/>
          <a:p>
            <a:r>
              <a:rPr lang="fr-CA" i="1" dirty="0" err="1" smtClean="0"/>
              <a:t>FMTevent</a:t>
            </a:r>
            <a:r>
              <a:rPr lang="fr-CA" i="1" dirty="0" smtClean="0"/>
              <a:t> (partial </a:t>
            </a:r>
            <a:r>
              <a:rPr lang="fr-CA" i="1" dirty="0" err="1" smtClean="0"/>
              <a:t>cut</a:t>
            </a:r>
            <a:r>
              <a:rPr lang="fr-CA" i="1" dirty="0" smtClean="0"/>
              <a:t> P4)</a:t>
            </a:r>
          </a:p>
          <a:p>
            <a:endParaRPr lang="fr-CA" dirty="0"/>
          </a:p>
          <a:p>
            <a:endParaRPr lang="fr-CA" dirty="0"/>
          </a:p>
        </p:txBody>
      </p:sp>
      <p:cxnSp>
        <p:nvCxnSpPr>
          <p:cNvPr id="35" name="Connecteur droit avec flèche 34"/>
          <p:cNvCxnSpPr/>
          <p:nvPr/>
        </p:nvCxnSpPr>
        <p:spPr bwMode="auto">
          <a:xfrm flipH="1">
            <a:off x="4514143" y="5264629"/>
            <a:ext cx="3886114" cy="0"/>
          </a:xfrm>
          <a:prstGeom prst="straightConnector1">
            <a:avLst/>
          </a:prstGeom>
          <a:solidFill>
            <a:schemeClr val="accent1"/>
          </a:solidFill>
          <a:ln w="50800"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6" name="Rectangle 35"/>
          <p:cNvSpPr/>
          <p:nvPr/>
        </p:nvSpPr>
        <p:spPr>
          <a:xfrm>
            <a:off x="5411294" y="4738007"/>
            <a:ext cx="2994961" cy="1200329"/>
          </a:xfrm>
          <a:prstGeom prst="rect">
            <a:avLst/>
          </a:prstGeom>
        </p:spPr>
        <p:txBody>
          <a:bodyPr wrap="square">
            <a:spAutoFit/>
          </a:bodyPr>
          <a:lstStyle/>
          <a:p>
            <a:r>
              <a:rPr lang="fr-CA" i="1" dirty="0" smtClean="0"/>
              <a:t>Pas Voisins</a:t>
            </a:r>
          </a:p>
          <a:p>
            <a:endParaRPr lang="fr-CA" dirty="0"/>
          </a:p>
          <a:p>
            <a:endParaRPr lang="fr-CA" dirty="0"/>
          </a:p>
        </p:txBody>
      </p:sp>
    </p:spTree>
    <p:extLst>
      <p:ext uri="{BB962C8B-B14F-4D97-AF65-F5344CB8AC3E}">
        <p14:creationId xmlns:p14="http://schemas.microsoft.com/office/powerpoint/2010/main" val="120441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69</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intrants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407368" y="808314"/>
            <a:ext cx="10801200" cy="1200329"/>
          </a:xfrm>
          <a:prstGeom prst="rect">
            <a:avLst/>
          </a:prstGeom>
        </p:spPr>
        <p:txBody>
          <a:bodyPr wrap="square">
            <a:spAutoFit/>
          </a:bodyPr>
          <a:lstStyle/>
          <a:p>
            <a:r>
              <a:rPr lang="fr-CA" dirty="0" smtClean="0"/>
              <a:t>La fonction </a:t>
            </a:r>
            <a:r>
              <a:rPr lang="fr-CA" dirty="0" err="1" smtClean="0"/>
              <a:t>greedyreferencebuild</a:t>
            </a:r>
            <a:r>
              <a:rPr lang="fr-CA" dirty="0" smtClean="0"/>
              <a:t> à besoin d’une solution </a:t>
            </a:r>
            <a:r>
              <a:rPr lang="fr-CA" b="1" dirty="0" smtClean="0"/>
              <a:t>spatialement référencée</a:t>
            </a:r>
            <a:r>
              <a:rPr lang="fr-CA" dirty="0" smtClean="0"/>
              <a:t> pour fonctionner décrite par la classe </a:t>
            </a:r>
            <a:r>
              <a:rPr lang="fr-CA" dirty="0" err="1" smtClean="0"/>
              <a:t>FMTschedule</a:t>
            </a:r>
            <a:r>
              <a:rPr lang="fr-CA" dirty="0"/>
              <a:t> </a:t>
            </a:r>
            <a:r>
              <a:rPr lang="fr-CA" dirty="0" smtClean="0"/>
              <a:t>qui désigne les développements sur lesquelles une action est réalisée pour </a:t>
            </a:r>
            <a:r>
              <a:rPr lang="fr-CA" b="1" dirty="0" smtClean="0"/>
              <a:t>une</a:t>
            </a:r>
            <a:r>
              <a:rPr lang="fr-CA" dirty="0" smtClean="0"/>
              <a:t> période.</a:t>
            </a:r>
            <a:endParaRPr lang="fr-CA" dirty="0"/>
          </a:p>
        </p:txBody>
      </p:sp>
      <p:pic>
        <p:nvPicPr>
          <p:cNvPr id="7" name="Image 6"/>
          <p:cNvPicPr>
            <a:picLocks noChangeAspect="1"/>
          </p:cNvPicPr>
          <p:nvPr/>
        </p:nvPicPr>
        <p:blipFill>
          <a:blip r:embed="rId4"/>
          <a:stretch>
            <a:fillRect/>
          </a:stretch>
        </p:blipFill>
        <p:spPr>
          <a:xfrm>
            <a:off x="666737" y="2037041"/>
            <a:ext cx="9677735" cy="2133668"/>
          </a:xfrm>
          <a:prstGeom prst="rect">
            <a:avLst/>
          </a:prstGeom>
        </p:spPr>
      </p:pic>
    </p:spTree>
    <p:extLst>
      <p:ext uri="{BB962C8B-B14F-4D97-AF65-F5344CB8AC3E}">
        <p14:creationId xmlns:p14="http://schemas.microsoft.com/office/powerpoint/2010/main" val="1778574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Doxygen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dirty="0" smtClean="0"/>
              <a:t>Un bon moyen de comprendre la structure et les différentes classes de FMT. </a:t>
            </a:r>
          </a:p>
          <a:p>
            <a:endParaRPr lang="fr-CA" dirty="0"/>
          </a:p>
          <a:p>
            <a:r>
              <a:rPr lang="fr-CA" dirty="0" smtClean="0"/>
              <a:t>Pour le BFEC dispo ici en format HTML : </a:t>
            </a:r>
          </a:p>
          <a:p>
            <a:pPr lvl="1">
              <a:buFont typeface="Arial" panose="020B0604020202020204" pitchFamily="34" charset="0"/>
              <a:buChar char="•"/>
            </a:pPr>
            <a:r>
              <a:rPr lang="fr-CA" dirty="0">
                <a:hlinkClick r:id="rId3"/>
              </a:rPr>
              <a:t>FMT: Class List</a:t>
            </a:r>
            <a:endParaRPr lang="fr-CA" dirty="0" smtClean="0"/>
          </a:p>
          <a:p>
            <a:endParaRPr lang="fr-CA" dirty="0"/>
          </a:p>
          <a:p>
            <a:r>
              <a:rPr lang="fr-CA" dirty="0" smtClean="0"/>
              <a:t>Sinon, voir </a:t>
            </a:r>
            <a:r>
              <a:rPr lang="fr-CA" dirty="0" err="1"/>
              <a:t>G</a:t>
            </a:r>
            <a:r>
              <a:rPr lang="fr-CA" dirty="0" err="1" smtClean="0"/>
              <a:t>ithub</a:t>
            </a:r>
            <a:r>
              <a:rPr lang="fr-CA" dirty="0" smtClean="0"/>
              <a:t> pour la générer à partir du code : </a:t>
            </a:r>
          </a:p>
          <a:p>
            <a:pPr lvl="1">
              <a:buFont typeface="Arial" panose="020B0604020202020204" pitchFamily="34" charset="0"/>
              <a:buChar char="•"/>
            </a:pPr>
            <a:r>
              <a:rPr lang="en-US" sz="1600" dirty="0" err="1" smtClean="0">
                <a:hlinkClick r:id="rId4"/>
              </a:rPr>
              <a:t>gcyr</a:t>
            </a:r>
            <a:r>
              <a:rPr lang="en-US" sz="1600" dirty="0" smtClean="0">
                <a:hlinkClick r:id="rId4"/>
              </a:rPr>
              <a:t>/FMT</a:t>
            </a:r>
            <a:r>
              <a:rPr lang="en-US" sz="1600" dirty="0">
                <a:hlinkClick r:id="rId4"/>
              </a:rPr>
              <a:t>: Forest Management Tool a C++ library for forest planning. (github.com)</a:t>
            </a:r>
            <a:endParaRPr lang="fr-CA" sz="1600" dirty="0" smtClean="0"/>
          </a:p>
        </p:txBody>
      </p:sp>
    </p:spTree>
    <p:extLst>
      <p:ext uri="{BB962C8B-B14F-4D97-AF65-F5344CB8AC3E}">
        <p14:creationId xmlns:p14="http://schemas.microsoft.com/office/powerpoint/2010/main" val="10216037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70</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intrants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549056" y="836712"/>
            <a:ext cx="10469823" cy="830997"/>
          </a:xfrm>
          <a:prstGeom prst="rect">
            <a:avLst/>
          </a:prstGeom>
        </p:spPr>
        <p:txBody>
          <a:bodyPr wrap="square">
            <a:spAutoFit/>
          </a:bodyPr>
          <a:lstStyle/>
          <a:p>
            <a:r>
              <a:rPr lang="fr-CA" dirty="0" smtClean="0"/>
              <a:t>On peut obtenir un </a:t>
            </a:r>
            <a:r>
              <a:rPr lang="fr-CA" dirty="0" err="1" smtClean="0"/>
              <a:t>FMTschedule</a:t>
            </a:r>
            <a:r>
              <a:rPr lang="fr-CA" dirty="0" smtClean="0"/>
              <a:t> à partir d’un </a:t>
            </a:r>
            <a:r>
              <a:rPr lang="fr-CA" dirty="0" err="1" smtClean="0"/>
              <a:t>FMTsrmodel</a:t>
            </a:r>
            <a:r>
              <a:rPr lang="fr-CA" dirty="0" smtClean="0"/>
              <a:t> avec la fonction </a:t>
            </a:r>
            <a:r>
              <a:rPr lang="fr-CA" dirty="0" err="1" smtClean="0"/>
              <a:t>getsolution</a:t>
            </a:r>
            <a:r>
              <a:rPr lang="fr-CA" dirty="0" smtClean="0"/>
              <a:t>()</a:t>
            </a:r>
            <a:endParaRPr lang="fr-CA" dirty="0"/>
          </a:p>
        </p:txBody>
      </p:sp>
      <p:pic>
        <p:nvPicPr>
          <p:cNvPr id="2" name="Image 1"/>
          <p:cNvPicPr>
            <a:picLocks noChangeAspect="1"/>
          </p:cNvPicPr>
          <p:nvPr/>
        </p:nvPicPr>
        <p:blipFill>
          <a:blip r:embed="rId4"/>
          <a:stretch>
            <a:fillRect/>
          </a:stretch>
        </p:blipFill>
        <p:spPr>
          <a:xfrm>
            <a:off x="549056" y="1684544"/>
            <a:ext cx="9427905" cy="432048"/>
          </a:xfrm>
          <a:prstGeom prst="rect">
            <a:avLst/>
          </a:prstGeom>
        </p:spPr>
      </p:pic>
      <p:sp>
        <p:nvSpPr>
          <p:cNvPr id="8" name="Rectangle 7"/>
          <p:cNvSpPr/>
          <p:nvPr/>
        </p:nvSpPr>
        <p:spPr>
          <a:xfrm>
            <a:off x="-308141" y="2154223"/>
            <a:ext cx="12821382" cy="461665"/>
          </a:xfrm>
          <a:prstGeom prst="rect">
            <a:avLst/>
          </a:prstGeom>
        </p:spPr>
        <p:txBody>
          <a:bodyPr wrap="square">
            <a:spAutoFit/>
          </a:bodyPr>
          <a:lstStyle/>
          <a:p>
            <a:pPr lvl="2">
              <a:buFont typeface="Arial" panose="020B0604020202020204" pitchFamily="34" charset="0"/>
              <a:buChar char="•"/>
            </a:pPr>
            <a:r>
              <a:rPr lang="fr-CA" dirty="0" smtClean="0"/>
              <a:t>On doit spécifier la </a:t>
            </a:r>
            <a:r>
              <a:rPr lang="fr-CA" b="1" dirty="0" smtClean="0"/>
              <a:t>période</a:t>
            </a:r>
            <a:r>
              <a:rPr lang="fr-CA" dirty="0" smtClean="0"/>
              <a:t>.</a:t>
            </a:r>
            <a:endParaRPr lang="fr-CA" dirty="0"/>
          </a:p>
        </p:txBody>
      </p:sp>
      <p:sp>
        <p:nvSpPr>
          <p:cNvPr id="9" name="Rectangle 8"/>
          <p:cNvSpPr/>
          <p:nvPr/>
        </p:nvSpPr>
        <p:spPr>
          <a:xfrm>
            <a:off x="-308141" y="2603106"/>
            <a:ext cx="12821382" cy="461665"/>
          </a:xfrm>
          <a:prstGeom prst="rect">
            <a:avLst/>
          </a:prstGeom>
        </p:spPr>
        <p:txBody>
          <a:bodyPr wrap="square">
            <a:spAutoFit/>
          </a:bodyPr>
          <a:lstStyle/>
          <a:p>
            <a:pPr lvl="2">
              <a:buFont typeface="Arial" panose="020B0604020202020204" pitchFamily="34" charset="0"/>
              <a:buChar char="•"/>
            </a:pPr>
            <a:r>
              <a:rPr lang="fr-CA" dirty="0" smtClean="0"/>
              <a:t>On peut spécifier si on veut que la solution comprenne des lock ou non.</a:t>
            </a:r>
            <a:endParaRPr lang="fr-CA" dirty="0"/>
          </a:p>
        </p:txBody>
      </p:sp>
    </p:spTree>
    <p:extLst>
      <p:ext uri="{BB962C8B-B14F-4D97-AF65-F5344CB8AC3E}">
        <p14:creationId xmlns:p14="http://schemas.microsoft.com/office/powerpoint/2010/main" val="1520529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71</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intrants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sp>
        <p:nvSpPr>
          <p:cNvPr id="4" name="Rectangle 3"/>
          <p:cNvSpPr/>
          <p:nvPr/>
        </p:nvSpPr>
        <p:spPr>
          <a:xfrm>
            <a:off x="549056" y="836712"/>
            <a:ext cx="10469823" cy="1200329"/>
          </a:xfrm>
          <a:prstGeom prst="rect">
            <a:avLst/>
          </a:prstGeom>
        </p:spPr>
        <p:txBody>
          <a:bodyPr wrap="square">
            <a:spAutoFit/>
          </a:bodyPr>
          <a:lstStyle/>
          <a:p>
            <a:r>
              <a:rPr lang="fr-CA" dirty="0" smtClean="0"/>
              <a:t>La fonction </a:t>
            </a:r>
            <a:r>
              <a:rPr lang="fr-CA" dirty="0" err="1" smtClean="0"/>
              <a:t>greedyreferencebuild</a:t>
            </a:r>
            <a:r>
              <a:rPr lang="fr-CA" dirty="0" smtClean="0"/>
              <a:t> est une fonction du </a:t>
            </a:r>
            <a:r>
              <a:rPr lang="fr-CA" dirty="0" err="1" smtClean="0"/>
              <a:t>FMTsesmodel</a:t>
            </a:r>
            <a:r>
              <a:rPr lang="fr-CA" dirty="0" smtClean="0"/>
              <a:t> qui permet de construire une solution spatialement explicit pas à pas pour chaque </a:t>
            </a:r>
            <a:r>
              <a:rPr lang="fr-CA" b="1" dirty="0" smtClean="0"/>
              <a:t>période</a:t>
            </a:r>
            <a:r>
              <a:rPr lang="fr-CA" dirty="0" smtClean="0"/>
              <a:t> en utilisant une solution spatialement référencée.</a:t>
            </a:r>
            <a:endParaRPr lang="fr-CA" dirty="0"/>
          </a:p>
        </p:txBody>
      </p:sp>
      <p:pic>
        <p:nvPicPr>
          <p:cNvPr id="5" name="Image 4"/>
          <p:cNvPicPr>
            <a:picLocks noChangeAspect="1"/>
          </p:cNvPicPr>
          <p:nvPr/>
        </p:nvPicPr>
        <p:blipFill>
          <a:blip r:embed="rId4"/>
          <a:stretch>
            <a:fillRect/>
          </a:stretch>
        </p:blipFill>
        <p:spPr>
          <a:xfrm>
            <a:off x="373044" y="2407602"/>
            <a:ext cx="12719882" cy="301317"/>
          </a:xfrm>
          <a:prstGeom prst="rect">
            <a:avLst/>
          </a:prstGeom>
        </p:spPr>
      </p:pic>
      <p:sp>
        <p:nvSpPr>
          <p:cNvPr id="37" name="Rectangle 36"/>
          <p:cNvSpPr/>
          <p:nvPr/>
        </p:nvSpPr>
        <p:spPr>
          <a:xfrm>
            <a:off x="-629382" y="2789188"/>
            <a:ext cx="12821382" cy="461665"/>
          </a:xfrm>
          <a:prstGeom prst="rect">
            <a:avLst/>
          </a:prstGeom>
        </p:spPr>
        <p:txBody>
          <a:bodyPr wrap="square">
            <a:spAutoFit/>
          </a:bodyPr>
          <a:lstStyle/>
          <a:p>
            <a:pPr lvl="2">
              <a:buFont typeface="Arial" panose="020B0604020202020204" pitchFamily="34" charset="0"/>
              <a:buChar char="•"/>
            </a:pPr>
            <a:r>
              <a:rPr lang="fr-CA" dirty="0" err="1" smtClean="0"/>
              <a:t>FMTSchedule</a:t>
            </a:r>
            <a:r>
              <a:rPr lang="fr-CA" dirty="0" smtClean="0"/>
              <a:t> est l’intrant principal (calendrier récolte du </a:t>
            </a:r>
            <a:r>
              <a:rPr lang="fr-CA" dirty="0" err="1" smtClean="0"/>
              <a:t>FMTlpmodel</a:t>
            </a:r>
            <a:r>
              <a:rPr lang="fr-CA" dirty="0" smtClean="0"/>
              <a:t>) .</a:t>
            </a:r>
            <a:endParaRPr lang="fr-CA" dirty="0"/>
          </a:p>
        </p:txBody>
      </p:sp>
      <p:sp>
        <p:nvSpPr>
          <p:cNvPr id="38" name="Rectangle 37"/>
          <p:cNvSpPr/>
          <p:nvPr/>
        </p:nvSpPr>
        <p:spPr>
          <a:xfrm>
            <a:off x="-629382" y="3212976"/>
            <a:ext cx="12702046" cy="830997"/>
          </a:xfrm>
          <a:prstGeom prst="rect">
            <a:avLst/>
          </a:prstGeom>
        </p:spPr>
        <p:txBody>
          <a:bodyPr wrap="square">
            <a:spAutoFit/>
          </a:bodyPr>
          <a:lstStyle/>
          <a:p>
            <a:pPr lvl="2">
              <a:buFont typeface="Arial" panose="020B0604020202020204" pitchFamily="34" charset="0"/>
              <a:buChar char="•"/>
            </a:pPr>
            <a:r>
              <a:rPr lang="fr-CA" dirty="0" err="1" smtClean="0"/>
              <a:t>Randomiterations</a:t>
            </a:r>
            <a:r>
              <a:rPr lang="fr-CA" dirty="0" smtClean="0"/>
              <a:t> est le nombre d’itérations maximal de l’heuristique réalisées lorsqu’</a:t>
            </a:r>
            <a:r>
              <a:rPr lang="fr-CA" dirty="0"/>
              <a:t> </a:t>
            </a:r>
            <a:r>
              <a:rPr lang="fr-CA" dirty="0" smtClean="0"/>
              <a:t>aucune améliorations de l’objectif  ou infaisabilité primale est faite.</a:t>
            </a:r>
            <a:endParaRPr lang="fr-CA" dirty="0"/>
          </a:p>
        </p:txBody>
      </p:sp>
      <p:sp>
        <p:nvSpPr>
          <p:cNvPr id="39" name="Rectangle 38"/>
          <p:cNvSpPr/>
          <p:nvPr/>
        </p:nvSpPr>
        <p:spPr>
          <a:xfrm>
            <a:off x="-629382" y="4005064"/>
            <a:ext cx="12702046" cy="830997"/>
          </a:xfrm>
          <a:prstGeom prst="rect">
            <a:avLst/>
          </a:prstGeom>
        </p:spPr>
        <p:txBody>
          <a:bodyPr wrap="square">
            <a:spAutoFit/>
          </a:bodyPr>
          <a:lstStyle/>
          <a:p>
            <a:pPr lvl="2">
              <a:buFont typeface="Arial" panose="020B0604020202020204" pitchFamily="34" charset="0"/>
              <a:buChar char="•"/>
            </a:pPr>
            <a:r>
              <a:rPr lang="fr-CA" dirty="0" err="1" smtClean="0"/>
              <a:t>Seed</a:t>
            </a:r>
            <a:r>
              <a:rPr lang="fr-CA" dirty="0" smtClean="0"/>
              <a:t> est le nombre sur lequel le </a:t>
            </a:r>
            <a:r>
              <a:rPr lang="fr-CA" dirty="0" err="1" smtClean="0"/>
              <a:t>FMTsesmodel</a:t>
            </a:r>
            <a:r>
              <a:rPr lang="fr-CA" dirty="0" smtClean="0"/>
              <a:t> se base pour la génération de blocs de coupes de façon pseudo aléatoire.</a:t>
            </a:r>
            <a:endParaRPr lang="fr-CA" dirty="0"/>
          </a:p>
        </p:txBody>
      </p:sp>
    </p:spTree>
    <p:extLst>
      <p:ext uri="{BB962C8B-B14F-4D97-AF65-F5344CB8AC3E}">
        <p14:creationId xmlns:p14="http://schemas.microsoft.com/office/powerpoint/2010/main" val="3954848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72</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fonctionnement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10" name="Ellipse 9"/>
          <p:cNvSpPr/>
          <p:nvPr/>
        </p:nvSpPr>
        <p:spPr bwMode="auto">
          <a:xfrm>
            <a:off x="4594669" y="1430817"/>
            <a:ext cx="2664296" cy="906563"/>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Génération</a:t>
            </a:r>
            <a:endParaRPr lang="fr-CA" dirty="0">
              <a:solidFill>
                <a:srgbClr val="000000"/>
              </a:solidFill>
              <a:latin typeface="Arial" charset="0"/>
              <a:ea typeface="ヒラギノ角ゴ Pro W3" charset="0"/>
              <a:cs typeface="ヒラギノ角ゴ Pro W3" charset="0"/>
            </a:endParaRPr>
          </a:p>
        </p:txBody>
      </p:sp>
      <p:sp>
        <p:nvSpPr>
          <p:cNvPr id="31" name="Ellipse 30"/>
          <p:cNvSpPr/>
          <p:nvPr/>
        </p:nvSpPr>
        <p:spPr bwMode="auto">
          <a:xfrm>
            <a:off x="4759215" y="2801734"/>
            <a:ext cx="2335204" cy="81005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Évaluation</a:t>
            </a:r>
            <a:endParaRPr lang="fr-CA" dirty="0">
              <a:solidFill>
                <a:srgbClr val="000000"/>
              </a:solidFill>
              <a:latin typeface="Arial" charset="0"/>
              <a:ea typeface="ヒラギノ角ゴ Pro W3" charset="0"/>
              <a:cs typeface="ヒラギノ角ゴ Pro W3" charset="0"/>
            </a:endParaRPr>
          </a:p>
        </p:txBody>
      </p:sp>
      <p:sp>
        <p:nvSpPr>
          <p:cNvPr id="33" name="Ellipse 32"/>
          <p:cNvSpPr/>
          <p:nvPr/>
        </p:nvSpPr>
        <p:spPr bwMode="auto">
          <a:xfrm>
            <a:off x="3359696" y="3965944"/>
            <a:ext cx="2129292" cy="947604"/>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Conserve</a:t>
            </a:r>
          </a:p>
          <a:p>
            <a:r>
              <a:rPr lang="fr-CA" sz="1400" dirty="0"/>
              <a:t>#itérations = 0</a:t>
            </a:r>
          </a:p>
          <a:p>
            <a:endParaRPr lang="fr-CA" dirty="0">
              <a:solidFill>
                <a:srgbClr val="000000"/>
              </a:solidFill>
              <a:latin typeface="Arial" charset="0"/>
              <a:ea typeface="ヒラギノ角ゴ Pro W3" charset="0"/>
              <a:cs typeface="ヒラギノ角ゴ Pro W3" charset="0"/>
            </a:endParaRPr>
          </a:p>
        </p:txBody>
      </p:sp>
      <p:sp>
        <p:nvSpPr>
          <p:cNvPr id="34" name="Ellipse 33"/>
          <p:cNvSpPr/>
          <p:nvPr/>
        </p:nvSpPr>
        <p:spPr bwMode="auto">
          <a:xfrm>
            <a:off x="6600056" y="3965944"/>
            <a:ext cx="2129292" cy="947604"/>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Rejette</a:t>
            </a:r>
          </a:p>
          <a:p>
            <a:r>
              <a:rPr lang="fr-CA" sz="1400" dirty="0" smtClean="0"/>
              <a:t>++#itérations</a:t>
            </a:r>
            <a:endParaRPr lang="fr-CA" sz="1400" dirty="0"/>
          </a:p>
          <a:p>
            <a:endParaRPr lang="fr-CA" dirty="0">
              <a:solidFill>
                <a:srgbClr val="000000"/>
              </a:solidFill>
              <a:latin typeface="Arial" charset="0"/>
              <a:ea typeface="ヒラギノ角ゴ Pro W3" charset="0"/>
              <a:cs typeface="ヒラギノ角ゴ Pro W3" charset="0"/>
            </a:endParaRPr>
          </a:p>
        </p:txBody>
      </p:sp>
      <p:cxnSp>
        <p:nvCxnSpPr>
          <p:cNvPr id="29" name="Connecteur droit avec flèche 28"/>
          <p:cNvCxnSpPr>
            <a:stCxn id="31" idx="5"/>
          </p:cNvCxnSpPr>
          <p:nvPr/>
        </p:nvCxnSpPr>
        <p:spPr bwMode="auto">
          <a:xfrm>
            <a:off x="6752436" y="3493157"/>
            <a:ext cx="567700" cy="47278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0" name="Connecteur droit avec flèche 39"/>
          <p:cNvCxnSpPr>
            <a:stCxn id="31" idx="3"/>
            <a:endCxn id="33" idx="0"/>
          </p:cNvCxnSpPr>
          <p:nvPr/>
        </p:nvCxnSpPr>
        <p:spPr bwMode="auto">
          <a:xfrm flipH="1">
            <a:off x="4424342" y="3493157"/>
            <a:ext cx="676856" cy="47278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cteur droit avec flèche 41"/>
          <p:cNvCxnSpPr>
            <a:stCxn id="10" idx="4"/>
            <a:endCxn id="31" idx="0"/>
          </p:cNvCxnSpPr>
          <p:nvPr/>
        </p:nvCxnSpPr>
        <p:spPr bwMode="auto">
          <a:xfrm>
            <a:off x="5926817" y="2337380"/>
            <a:ext cx="0" cy="464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4" name="ZoneTexte 43"/>
          <p:cNvSpPr txBox="1"/>
          <p:nvPr/>
        </p:nvSpPr>
        <p:spPr>
          <a:xfrm>
            <a:off x="6970097" y="3431837"/>
            <a:ext cx="1031477" cy="246221"/>
          </a:xfrm>
          <a:prstGeom prst="rect">
            <a:avLst/>
          </a:prstGeom>
          <a:noFill/>
        </p:spPr>
        <p:txBody>
          <a:bodyPr wrap="square" rtlCol="0">
            <a:spAutoFit/>
          </a:bodyPr>
          <a:lstStyle/>
          <a:p>
            <a:r>
              <a:rPr lang="fr-CA" sz="1000" dirty="0" smtClean="0"/>
              <a:t>Moins bonne</a:t>
            </a:r>
            <a:endParaRPr lang="fr-CA" sz="1000" dirty="0"/>
          </a:p>
        </p:txBody>
      </p:sp>
      <p:sp>
        <p:nvSpPr>
          <p:cNvPr id="46" name="ZoneTexte 45"/>
          <p:cNvSpPr txBox="1"/>
          <p:nvPr/>
        </p:nvSpPr>
        <p:spPr>
          <a:xfrm>
            <a:off x="4006894" y="3431837"/>
            <a:ext cx="1409212" cy="246221"/>
          </a:xfrm>
          <a:prstGeom prst="rect">
            <a:avLst/>
          </a:prstGeom>
          <a:noFill/>
        </p:spPr>
        <p:txBody>
          <a:bodyPr wrap="square" rtlCol="0">
            <a:spAutoFit/>
          </a:bodyPr>
          <a:lstStyle/>
          <a:p>
            <a:r>
              <a:rPr lang="fr-CA" sz="1000" dirty="0" smtClean="0"/>
              <a:t>Meilleure</a:t>
            </a:r>
            <a:endParaRPr lang="fr-CA" sz="1000" dirty="0"/>
          </a:p>
        </p:txBody>
      </p:sp>
      <p:cxnSp>
        <p:nvCxnSpPr>
          <p:cNvPr id="56" name="Connecteur en arc 55"/>
          <p:cNvCxnSpPr>
            <a:stCxn id="34" idx="6"/>
            <a:endCxn id="10" idx="6"/>
          </p:cNvCxnSpPr>
          <p:nvPr/>
        </p:nvCxnSpPr>
        <p:spPr bwMode="auto">
          <a:xfrm flipH="1" flipV="1">
            <a:off x="7258965" y="1884099"/>
            <a:ext cx="1470383" cy="2555647"/>
          </a:xfrm>
          <a:prstGeom prst="curvedConnector3">
            <a:avLst>
              <a:gd name="adj1" fmla="val -9254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6" name="ZoneTexte 65"/>
          <p:cNvSpPr txBox="1"/>
          <p:nvPr/>
        </p:nvSpPr>
        <p:spPr>
          <a:xfrm>
            <a:off x="8112224" y="1598113"/>
            <a:ext cx="3960440" cy="338554"/>
          </a:xfrm>
          <a:prstGeom prst="rect">
            <a:avLst/>
          </a:prstGeom>
          <a:noFill/>
        </p:spPr>
        <p:txBody>
          <a:bodyPr wrap="square" rtlCol="0">
            <a:spAutoFit/>
          </a:bodyPr>
          <a:lstStyle/>
          <a:p>
            <a:r>
              <a:rPr lang="fr-CA" sz="1600" dirty="0" smtClean="0"/>
              <a:t>#itérations &lt; #maximal d’itérations</a:t>
            </a:r>
            <a:endParaRPr lang="fr-CA" sz="1600" dirty="0"/>
          </a:p>
        </p:txBody>
      </p:sp>
      <p:cxnSp>
        <p:nvCxnSpPr>
          <p:cNvPr id="69" name="Connecteur en arc 68"/>
          <p:cNvCxnSpPr>
            <a:stCxn id="33" idx="2"/>
            <a:endCxn id="10" idx="2"/>
          </p:cNvCxnSpPr>
          <p:nvPr/>
        </p:nvCxnSpPr>
        <p:spPr bwMode="auto">
          <a:xfrm rot="10800000" flipH="1">
            <a:off x="3359695" y="1884100"/>
            <a:ext cx="1234973" cy="2555647"/>
          </a:xfrm>
          <a:prstGeom prst="curvedConnector3">
            <a:avLst>
              <a:gd name="adj1" fmla="val -125167"/>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205" name="Connecteur droit avec flèche 8204"/>
          <p:cNvCxnSpPr>
            <a:stCxn id="34" idx="4"/>
            <a:endCxn id="83" idx="6"/>
          </p:cNvCxnSpPr>
          <p:nvPr/>
        </p:nvCxnSpPr>
        <p:spPr bwMode="auto">
          <a:xfrm flipH="1">
            <a:off x="7036286" y="4913548"/>
            <a:ext cx="628416" cy="657706"/>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3" name="Ellipse 82"/>
          <p:cNvSpPr/>
          <p:nvPr/>
        </p:nvSpPr>
        <p:spPr bwMode="auto">
          <a:xfrm>
            <a:off x="4906994" y="5097452"/>
            <a:ext cx="2129292" cy="947604"/>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Sortie</a:t>
            </a:r>
            <a:endParaRPr lang="fr-CA" dirty="0">
              <a:solidFill>
                <a:srgbClr val="000000"/>
              </a:solidFill>
              <a:latin typeface="Arial" charset="0"/>
              <a:ea typeface="ヒラギノ角ゴ Pro W3" charset="0"/>
              <a:cs typeface="ヒラギノ角ゴ Pro W3" charset="0"/>
            </a:endParaRPr>
          </a:p>
        </p:txBody>
      </p:sp>
      <p:sp>
        <p:nvSpPr>
          <p:cNvPr id="86" name="ZoneTexte 85"/>
          <p:cNvSpPr txBox="1"/>
          <p:nvPr/>
        </p:nvSpPr>
        <p:spPr>
          <a:xfrm>
            <a:off x="7485835" y="4986479"/>
            <a:ext cx="2308159" cy="584775"/>
          </a:xfrm>
          <a:prstGeom prst="rect">
            <a:avLst/>
          </a:prstGeom>
          <a:noFill/>
        </p:spPr>
        <p:txBody>
          <a:bodyPr wrap="square" rtlCol="0">
            <a:spAutoFit/>
          </a:bodyPr>
          <a:lstStyle/>
          <a:p>
            <a:r>
              <a:rPr lang="fr-CA" sz="1600" dirty="0" smtClean="0"/>
              <a:t>#itérations équivalente à #maximal d’itérations</a:t>
            </a:r>
            <a:endParaRPr lang="fr-CA" sz="1600" dirty="0"/>
          </a:p>
        </p:txBody>
      </p:sp>
    </p:spTree>
    <p:extLst>
      <p:ext uri="{BB962C8B-B14F-4D97-AF65-F5344CB8AC3E}">
        <p14:creationId xmlns:p14="http://schemas.microsoft.com/office/powerpoint/2010/main" val="2353235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1" grpId="0" animBg="1"/>
      <p:bldP spid="33" grpId="0" animBg="1"/>
      <p:bldP spid="34" grpId="0" animBg="1"/>
      <p:bldP spid="8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73</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Sortie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19" name="Rectangle 18"/>
          <p:cNvSpPr/>
          <p:nvPr/>
        </p:nvSpPr>
        <p:spPr>
          <a:xfrm>
            <a:off x="407368" y="1052736"/>
            <a:ext cx="10469823" cy="830997"/>
          </a:xfrm>
          <a:prstGeom prst="rect">
            <a:avLst/>
          </a:prstGeom>
        </p:spPr>
        <p:txBody>
          <a:bodyPr wrap="square">
            <a:spAutoFit/>
          </a:bodyPr>
          <a:lstStyle/>
          <a:p>
            <a:r>
              <a:rPr lang="fr-CA" dirty="0" smtClean="0"/>
              <a:t>La fonction retourne l’information liées à la </a:t>
            </a:r>
            <a:r>
              <a:rPr lang="fr-CA" b="1" dirty="0" smtClean="0"/>
              <a:t>meilleure solution</a:t>
            </a:r>
            <a:r>
              <a:rPr lang="fr-CA" dirty="0" smtClean="0"/>
              <a:t>. Les information sont sous forme de </a:t>
            </a:r>
            <a:r>
              <a:rPr lang="fr-CA" dirty="0" err="1" smtClean="0"/>
              <a:t>map</a:t>
            </a:r>
            <a:r>
              <a:rPr lang="fr-CA" dirty="0" smtClean="0"/>
              <a:t>. </a:t>
            </a:r>
            <a:endParaRPr lang="fr-CA" dirty="0"/>
          </a:p>
        </p:txBody>
      </p:sp>
      <p:graphicFrame>
        <p:nvGraphicFramePr>
          <p:cNvPr id="2" name="Tableau 1"/>
          <p:cNvGraphicFramePr>
            <a:graphicFrameLocks noGrp="1"/>
          </p:cNvGraphicFramePr>
          <p:nvPr>
            <p:extLst>
              <p:ext uri="{D42A27DB-BD31-4B8C-83A1-F6EECF244321}">
                <p14:modId xmlns:p14="http://schemas.microsoft.com/office/powerpoint/2010/main" val="3787502043"/>
              </p:ext>
            </p:extLst>
          </p:nvPr>
        </p:nvGraphicFramePr>
        <p:xfrm>
          <a:off x="755284" y="1883733"/>
          <a:ext cx="10684580" cy="4153000"/>
        </p:xfrm>
        <a:graphic>
          <a:graphicData uri="http://schemas.openxmlformats.org/drawingml/2006/table">
            <a:tbl>
              <a:tblPr firstRow="1" bandRow="1">
                <a:tableStyleId>{21E4AEA4-8DFA-4A89-87EB-49C32662AFE0}</a:tableStyleId>
              </a:tblPr>
              <a:tblGrid>
                <a:gridCol w="5342290"/>
                <a:gridCol w="5342290"/>
              </a:tblGrid>
              <a:tr h="534981">
                <a:tc>
                  <a:txBody>
                    <a:bodyPr/>
                    <a:lstStyle/>
                    <a:p>
                      <a:pPr algn="ctr"/>
                      <a:r>
                        <a:rPr lang="fr-CA" dirty="0" smtClean="0"/>
                        <a:t>Clé</a:t>
                      </a:r>
                      <a:endParaRPr lang="fr-CA" dirty="0"/>
                    </a:p>
                  </a:txBody>
                  <a:tcPr/>
                </a:tc>
                <a:tc>
                  <a:txBody>
                    <a:bodyPr/>
                    <a:lstStyle/>
                    <a:p>
                      <a:pPr algn="ctr"/>
                      <a:r>
                        <a:rPr lang="fr-CA" dirty="0" smtClean="0"/>
                        <a:t>Description</a:t>
                      </a:r>
                      <a:endParaRPr lang="fr-CA" dirty="0"/>
                    </a:p>
                  </a:txBody>
                  <a:tcPr/>
                </a:tc>
              </a:tr>
              <a:tr h="566126">
                <a:tc>
                  <a:txBody>
                    <a:bodyPr/>
                    <a:lstStyle/>
                    <a:p>
                      <a:pPr algn="ctr"/>
                      <a:r>
                        <a:rPr lang="fr-CA" dirty="0" smtClean="0"/>
                        <a:t>Objective</a:t>
                      </a:r>
                      <a:endParaRPr lang="fr-CA" dirty="0"/>
                    </a:p>
                  </a:txBody>
                  <a:tcPr/>
                </a:tc>
                <a:tc>
                  <a:txBody>
                    <a:bodyPr/>
                    <a:lstStyle/>
                    <a:p>
                      <a:pPr algn="ctr"/>
                      <a:r>
                        <a:rPr lang="fr-CA" dirty="0" smtClean="0"/>
                        <a:t>Valeur</a:t>
                      </a:r>
                      <a:r>
                        <a:rPr lang="fr-CA" baseline="0" dirty="0" smtClean="0"/>
                        <a:t> de la fonction objectif de la solution spatialement explicite.</a:t>
                      </a:r>
                      <a:endParaRPr lang="fr-CA" dirty="0"/>
                    </a:p>
                  </a:txBody>
                  <a:tcPr/>
                </a:tc>
              </a:tr>
              <a:tr h="1051376">
                <a:tc>
                  <a:txBody>
                    <a:bodyPr/>
                    <a:lstStyle/>
                    <a:p>
                      <a:pPr algn="ctr"/>
                      <a:r>
                        <a:rPr lang="fr-CA" dirty="0" err="1" smtClean="0"/>
                        <a:t>Primalinfeasibilities</a:t>
                      </a:r>
                      <a:endParaRPr lang="fr-CA" dirty="0"/>
                    </a:p>
                  </a:txBody>
                  <a:tcPr/>
                </a:tc>
                <a:tc>
                  <a:txBody>
                    <a:bodyPr/>
                    <a:lstStyle/>
                    <a:p>
                      <a:pPr algn="ctr"/>
                      <a:r>
                        <a:rPr lang="fr-CA" dirty="0" smtClean="0"/>
                        <a:t>Valeur</a:t>
                      </a:r>
                      <a:r>
                        <a:rPr lang="fr-CA" baseline="0" dirty="0" smtClean="0"/>
                        <a:t> de l’infaisabilité primale des contraintes spatiales et non spatiale. Une valeur prêt de 0 signifie que la solution est réalisable à 100%.</a:t>
                      </a:r>
                      <a:endParaRPr lang="fr-CA" dirty="0"/>
                    </a:p>
                  </a:txBody>
                  <a:tcPr/>
                </a:tc>
              </a:tr>
              <a:tr h="737843">
                <a:tc>
                  <a:txBody>
                    <a:bodyPr/>
                    <a:lstStyle/>
                    <a:p>
                      <a:pPr algn="ctr"/>
                      <a:r>
                        <a:rPr lang="fr-CA" dirty="0" smtClean="0"/>
                        <a:t>Total</a:t>
                      </a:r>
                      <a:endParaRPr lang="fr-CA" dirty="0"/>
                    </a:p>
                  </a:txBody>
                  <a:tcPr/>
                </a:tc>
                <a:tc>
                  <a:txBody>
                    <a:bodyPr/>
                    <a:lstStyle/>
                    <a:p>
                      <a:pPr algn="ctr"/>
                      <a:r>
                        <a:rPr lang="fr-CA" dirty="0" smtClean="0"/>
                        <a:t>Proportion de la superficie de</a:t>
                      </a:r>
                      <a:r>
                        <a:rPr lang="fr-CA" baseline="0" dirty="0" smtClean="0"/>
                        <a:t> la</a:t>
                      </a:r>
                      <a:r>
                        <a:rPr lang="fr-CA" dirty="0" smtClean="0"/>
                        <a:t> cédule passée en intrant qui est</a:t>
                      </a:r>
                      <a:r>
                        <a:rPr lang="fr-CA" baseline="0" dirty="0" smtClean="0"/>
                        <a:t> réalisée dans la solution.</a:t>
                      </a:r>
                      <a:endParaRPr lang="fr-CA" dirty="0"/>
                    </a:p>
                  </a:txBody>
                  <a:tcPr/>
                </a:tc>
              </a:tr>
              <a:tr h="959196">
                <a:tc>
                  <a:txBody>
                    <a:bodyPr/>
                    <a:lstStyle/>
                    <a:p>
                      <a:pPr algn="ctr"/>
                      <a:r>
                        <a:rPr lang="fr-CA" dirty="0" smtClean="0"/>
                        <a:t>« </a:t>
                      </a:r>
                      <a:r>
                        <a:rPr lang="fr-CA" dirty="0" err="1" smtClean="0"/>
                        <a:t>Actionname</a:t>
                      </a:r>
                      <a:r>
                        <a:rPr lang="fr-CA" dirty="0" smtClean="0"/>
                        <a:t> x»</a:t>
                      </a:r>
                      <a:endParaRPr lang="fr-CA"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dirty="0" smtClean="0"/>
                        <a:t>Proportion de la superficie de</a:t>
                      </a:r>
                      <a:r>
                        <a:rPr lang="fr-CA" baseline="0" dirty="0" smtClean="0"/>
                        <a:t> l’action x de la</a:t>
                      </a:r>
                      <a:r>
                        <a:rPr lang="fr-CA" dirty="0" smtClean="0"/>
                        <a:t> cédule passée en intrant qui est</a:t>
                      </a:r>
                      <a:r>
                        <a:rPr lang="fr-CA" baseline="0" dirty="0" smtClean="0"/>
                        <a:t> réalisée dans la solution.</a:t>
                      </a:r>
                      <a:endParaRPr lang="fr-CA" dirty="0" smtClean="0"/>
                    </a:p>
                    <a:p>
                      <a:pPr algn="ctr"/>
                      <a:endParaRPr lang="fr-CA" dirty="0"/>
                    </a:p>
                  </a:txBody>
                  <a:tcPr/>
                </a:tc>
              </a:tr>
            </a:tbl>
          </a:graphicData>
        </a:graphic>
      </p:graphicFrame>
    </p:spTree>
    <p:extLst>
      <p:ext uri="{BB962C8B-B14F-4D97-AF65-F5344CB8AC3E}">
        <p14:creationId xmlns:p14="http://schemas.microsoft.com/office/powerpoint/2010/main" val="304142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smtClean="0">
                <a:effectLst>
                  <a:outerShdw blurRad="38100" dist="38100" dir="2700000" algn="tl">
                    <a:srgbClr val="000000">
                      <a:alpha val="43137"/>
                    </a:srgbClr>
                  </a:outerShdw>
                </a:effectLst>
                <a:cs typeface="Arial" panose="020B0604020202020204" pitchFamily="34" charset="0"/>
              </a:rPr>
              <a:t>Utilisation du </a:t>
            </a:r>
            <a:r>
              <a:rPr lang="fr-CA" dirty="0" err="1" smtClean="0">
                <a:effectLst>
                  <a:outerShdw blurRad="38100" dist="38100" dir="2700000" algn="tl">
                    <a:srgbClr val="000000">
                      <a:alpha val="43137"/>
                    </a:srgbClr>
                  </a:outerShdw>
                </a:effectLst>
                <a:cs typeface="Arial" panose="020B0604020202020204" pitchFamily="34" charset="0"/>
              </a:rPr>
              <a:t>FMTsesmodel</a:t>
            </a:r>
            <a:r>
              <a:rPr lang="fr-CA" dirty="0" smtClean="0">
                <a:effectLst>
                  <a:outerShdw blurRad="38100" dist="38100" dir="2700000" algn="tl">
                    <a:srgbClr val="000000">
                      <a:alpha val="43137"/>
                    </a:srgbClr>
                  </a:outerShdw>
                </a:effectLst>
                <a:cs typeface="Arial" panose="020B0604020202020204" pitchFamily="34" charset="0"/>
              </a:rPr>
              <a:t/>
            </a:r>
            <a:br>
              <a:rPr lang="fr-CA" dirty="0" smtClean="0">
                <a:effectLst>
                  <a:outerShdw blurRad="38100" dist="38100" dir="2700000" algn="tl">
                    <a:srgbClr val="000000">
                      <a:alpha val="43137"/>
                    </a:srgbClr>
                  </a:outerShdw>
                </a:effectLst>
                <a:cs typeface="Arial" panose="020B0604020202020204" pitchFamily="34" charset="0"/>
              </a:rPr>
            </a:br>
            <a:r>
              <a:rPr lang="fr-CA" dirty="0" smtClean="0">
                <a:effectLst>
                  <a:outerShdw blurRad="38100" dist="38100" dir="2700000" algn="tl">
                    <a:srgbClr val="000000">
                      <a:alpha val="43137"/>
                    </a:srgbClr>
                  </a:outerShdw>
                </a:effectLst>
                <a:cs typeface="Arial" panose="020B0604020202020204" pitchFamily="34" charset="0"/>
              </a:rPr>
              <a:t>(Spatialyexplicitsimulation.py)</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74</a:t>
            </a:fld>
            <a:endParaRPr lang="fr-FR" altLang="fr-FR" sz="1100" dirty="0">
              <a:solidFill>
                <a:schemeClr val="tx1"/>
              </a:solidFill>
            </a:endParaRPr>
          </a:p>
        </p:txBody>
      </p:sp>
      <p:sp>
        <p:nvSpPr>
          <p:cNvPr id="11" name="ZoneTexte 10"/>
          <p:cNvSpPr txBox="1"/>
          <p:nvPr/>
        </p:nvSpPr>
        <p:spPr>
          <a:xfrm>
            <a:off x="341588" y="951111"/>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14469" y="914479"/>
            <a:ext cx="1244251" cy="461665"/>
          </a:xfrm>
          <a:prstGeom prst="rect">
            <a:avLst/>
          </a:prstGeom>
          <a:noFill/>
        </p:spPr>
        <p:txBody>
          <a:bodyPr wrap="none" rtlCol="0">
            <a:spAutoFit/>
          </a:bodyPr>
          <a:lstStyle/>
          <a:p>
            <a:r>
              <a:rPr lang="fr-CA" dirty="0" smtClean="0"/>
              <a:t>Sortie : </a:t>
            </a:r>
            <a:endParaRPr lang="fr-CA" dirty="0"/>
          </a:p>
        </p:txBody>
      </p:sp>
      <p:pic>
        <p:nvPicPr>
          <p:cNvPr id="3" name="Image 2"/>
          <p:cNvPicPr>
            <a:picLocks noChangeAspect="1"/>
          </p:cNvPicPr>
          <p:nvPr/>
        </p:nvPicPr>
        <p:blipFill>
          <a:blip r:embed="rId3"/>
          <a:stretch>
            <a:fillRect/>
          </a:stretch>
        </p:blipFill>
        <p:spPr>
          <a:xfrm>
            <a:off x="341588" y="1420701"/>
            <a:ext cx="5834020" cy="4816611"/>
          </a:xfrm>
          <a:prstGeom prst="rect">
            <a:avLst/>
          </a:prstGeom>
        </p:spPr>
      </p:pic>
      <p:pic>
        <p:nvPicPr>
          <p:cNvPr id="8" name="Image 7"/>
          <p:cNvPicPr>
            <a:picLocks noChangeAspect="1"/>
          </p:cNvPicPr>
          <p:nvPr/>
        </p:nvPicPr>
        <p:blipFill rotWithShape="1">
          <a:blip r:embed="rId4"/>
          <a:srcRect r="26762"/>
          <a:stretch/>
        </p:blipFill>
        <p:spPr>
          <a:xfrm>
            <a:off x="6453617" y="1514400"/>
            <a:ext cx="5475032" cy="4722912"/>
          </a:xfrm>
          <a:prstGeom prst="rect">
            <a:avLst/>
          </a:prstGeom>
        </p:spPr>
      </p:pic>
    </p:spTree>
    <p:extLst>
      <p:ext uri="{BB962C8B-B14F-4D97-AF65-F5344CB8AC3E}">
        <p14:creationId xmlns:p14="http://schemas.microsoft.com/office/powerpoint/2010/main" val="103981965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smtClean="0">
                <a:effectLst>
                  <a:outerShdw blurRad="38100" dist="38100" dir="2700000" algn="tl">
                    <a:srgbClr val="000000">
                      <a:alpha val="43137"/>
                    </a:srgbClr>
                  </a:outerShdw>
                </a:effectLst>
                <a:cs typeface="Arial" panose="020B0604020202020204" pitchFamily="34" charset="0"/>
              </a:rPr>
              <a:t>Utilisation du </a:t>
            </a:r>
            <a:r>
              <a:rPr lang="fr-CA" dirty="0" err="1" smtClean="0">
                <a:effectLst>
                  <a:outerShdw blurRad="38100" dist="38100" dir="2700000" algn="tl">
                    <a:srgbClr val="000000">
                      <a:alpha val="43137"/>
                    </a:srgbClr>
                  </a:outerShdw>
                </a:effectLst>
                <a:cs typeface="Arial" panose="020B0604020202020204" pitchFamily="34" charset="0"/>
              </a:rPr>
              <a:t>FMTsesmodel</a:t>
            </a:r>
            <a:r>
              <a:rPr lang="fr-CA" dirty="0" smtClean="0">
                <a:effectLst>
                  <a:outerShdw blurRad="38100" dist="38100" dir="2700000" algn="tl">
                    <a:srgbClr val="000000">
                      <a:alpha val="43137"/>
                    </a:srgbClr>
                  </a:outerShdw>
                </a:effectLst>
                <a:cs typeface="Arial" panose="020B0604020202020204" pitchFamily="34" charset="0"/>
              </a:rPr>
              <a:t/>
            </a:r>
            <a:br>
              <a:rPr lang="fr-CA" dirty="0" smtClean="0">
                <a:effectLst>
                  <a:outerShdw blurRad="38100" dist="38100" dir="2700000" algn="tl">
                    <a:srgbClr val="000000">
                      <a:alpha val="43137"/>
                    </a:srgbClr>
                  </a:outerShdw>
                </a:effectLst>
                <a:cs typeface="Arial" panose="020B0604020202020204" pitchFamily="34" charset="0"/>
              </a:rPr>
            </a:br>
            <a:r>
              <a:rPr lang="fr-CA" dirty="0" smtClean="0">
                <a:effectLst>
                  <a:outerShdw blurRad="38100" dist="38100" dir="2700000" algn="tl">
                    <a:srgbClr val="000000">
                      <a:alpha val="43137"/>
                    </a:srgbClr>
                  </a:outerShdw>
                </a:effectLst>
                <a:cs typeface="Arial" panose="020B0604020202020204" pitchFamily="34" charset="0"/>
              </a:rPr>
              <a:t>(</a:t>
            </a:r>
            <a:r>
              <a:rPr lang="fr-CA" dirty="0" err="1" smtClean="0">
                <a:effectLst>
                  <a:outerShdw blurRad="38100" dist="38100" dir="2700000" algn="tl">
                    <a:srgbClr val="000000">
                      <a:alpha val="43137"/>
                    </a:srgbClr>
                  </a:outerShdw>
                </a:effectLst>
                <a:cs typeface="Arial" panose="020B0604020202020204" pitchFamily="34" charset="0"/>
              </a:rPr>
              <a:t>Spatialyexplicitsimulation.R</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75</a:t>
            </a:fld>
            <a:endParaRPr lang="fr-FR" altLang="fr-FR" sz="1100" dirty="0">
              <a:solidFill>
                <a:schemeClr val="tx1"/>
              </a:solidFill>
            </a:endParaRPr>
          </a:p>
        </p:txBody>
      </p:sp>
      <p:sp>
        <p:nvSpPr>
          <p:cNvPr id="11" name="ZoneTexte 10"/>
          <p:cNvSpPr txBox="1"/>
          <p:nvPr/>
        </p:nvSpPr>
        <p:spPr>
          <a:xfrm>
            <a:off x="341588" y="951111"/>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14469" y="914479"/>
            <a:ext cx="1244251" cy="461665"/>
          </a:xfrm>
          <a:prstGeom prst="rect">
            <a:avLst/>
          </a:prstGeom>
          <a:noFill/>
        </p:spPr>
        <p:txBody>
          <a:bodyPr wrap="none" rtlCol="0">
            <a:spAutoFit/>
          </a:bodyPr>
          <a:lstStyle/>
          <a:p>
            <a:r>
              <a:rPr lang="fr-CA" dirty="0" smtClean="0"/>
              <a:t>Sortie : </a:t>
            </a:r>
            <a:endParaRPr lang="fr-CA" dirty="0"/>
          </a:p>
        </p:txBody>
      </p:sp>
      <p:pic>
        <p:nvPicPr>
          <p:cNvPr id="5" name="Image 4"/>
          <p:cNvPicPr>
            <a:picLocks noChangeAspect="1"/>
          </p:cNvPicPr>
          <p:nvPr/>
        </p:nvPicPr>
        <p:blipFill>
          <a:blip r:embed="rId3"/>
          <a:stretch>
            <a:fillRect/>
          </a:stretch>
        </p:blipFill>
        <p:spPr>
          <a:xfrm>
            <a:off x="341588" y="1461699"/>
            <a:ext cx="5250356" cy="4501854"/>
          </a:xfrm>
          <a:prstGeom prst="rect">
            <a:avLst/>
          </a:prstGeom>
        </p:spPr>
      </p:pic>
      <p:pic>
        <p:nvPicPr>
          <p:cNvPr id="6" name="Image 5"/>
          <p:cNvPicPr>
            <a:picLocks noChangeAspect="1"/>
          </p:cNvPicPr>
          <p:nvPr/>
        </p:nvPicPr>
        <p:blipFill>
          <a:blip r:embed="rId4"/>
          <a:stretch>
            <a:fillRect/>
          </a:stretch>
        </p:blipFill>
        <p:spPr>
          <a:xfrm>
            <a:off x="6960096" y="1376144"/>
            <a:ext cx="4069841" cy="4482303"/>
          </a:xfrm>
          <a:prstGeom prst="rect">
            <a:avLst/>
          </a:prstGeom>
        </p:spPr>
      </p:pic>
    </p:spTree>
    <p:extLst>
      <p:ext uri="{BB962C8B-B14F-4D97-AF65-F5344CB8AC3E}">
        <p14:creationId xmlns:p14="http://schemas.microsoft.com/office/powerpoint/2010/main" val="10611694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smtClean="0">
                <a:effectLst>
                  <a:outerShdw blurRad="38100" dist="38100" dir="2700000" algn="tl">
                    <a:srgbClr val="000000">
                      <a:alpha val="43137"/>
                    </a:srgbClr>
                  </a:outerShdw>
                </a:effectLst>
                <a:cs typeface="Arial" panose="020B0604020202020204" pitchFamily="34" charset="0"/>
              </a:rPr>
              <a:t>Résolution du </a:t>
            </a:r>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(Spatialyexplicitsimulation.py)</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76</a:t>
            </a:fld>
            <a:endParaRPr lang="fr-FR" altLang="fr-FR" sz="1100" dirty="0">
              <a:solidFill>
                <a:schemeClr val="tx1"/>
              </a:solidFill>
            </a:endParaRPr>
          </a:p>
        </p:txBody>
      </p:sp>
      <p:pic>
        <p:nvPicPr>
          <p:cNvPr id="8" name="Image 7"/>
          <p:cNvPicPr>
            <a:picLocks noChangeAspect="1"/>
          </p:cNvPicPr>
          <p:nvPr/>
        </p:nvPicPr>
        <p:blipFill rotWithShape="1">
          <a:blip r:embed="rId3"/>
          <a:srcRect t="66511" r="25875" b="26015"/>
          <a:stretch/>
        </p:blipFill>
        <p:spPr>
          <a:xfrm>
            <a:off x="479376" y="1268760"/>
            <a:ext cx="11305256" cy="720080"/>
          </a:xfrm>
          <a:prstGeom prst="rect">
            <a:avLst/>
          </a:prstGeom>
        </p:spPr>
      </p:pic>
      <p:sp>
        <p:nvSpPr>
          <p:cNvPr id="15" name="Rectangle 14"/>
          <p:cNvSpPr/>
          <p:nvPr/>
        </p:nvSpPr>
        <p:spPr>
          <a:xfrm>
            <a:off x="-600744" y="2060848"/>
            <a:ext cx="12821382" cy="1569660"/>
          </a:xfrm>
          <a:prstGeom prst="rect">
            <a:avLst/>
          </a:prstGeom>
        </p:spPr>
        <p:txBody>
          <a:bodyPr wrap="square">
            <a:spAutoFit/>
          </a:bodyPr>
          <a:lstStyle/>
          <a:p>
            <a:pPr lvl="2">
              <a:buFont typeface="Arial" panose="020B0604020202020204" pitchFamily="34" charset="0"/>
              <a:buChar char="•"/>
            </a:pPr>
            <a:r>
              <a:rPr lang="fr-CA" dirty="0" smtClean="0"/>
              <a:t>Itération 0 (première solution):</a:t>
            </a:r>
          </a:p>
          <a:p>
            <a:pPr lvl="3">
              <a:buFont typeface="Arial" panose="020B0604020202020204" pitchFamily="34" charset="0"/>
              <a:buChar char="•"/>
            </a:pPr>
            <a:r>
              <a:rPr lang="fr-CA" dirty="0" smtClean="0"/>
              <a:t>L’infaisabilité primale est de 0 (solution 100% réalisable).</a:t>
            </a:r>
          </a:p>
          <a:p>
            <a:pPr lvl="3">
              <a:buFont typeface="Arial" panose="020B0604020202020204" pitchFamily="34" charset="0"/>
              <a:buChar char="•"/>
            </a:pPr>
            <a:r>
              <a:rPr lang="fr-CA" dirty="0" smtClean="0"/>
              <a:t>La valeur de l’objectif de la solution est de 39464.52.</a:t>
            </a:r>
          </a:p>
          <a:p>
            <a:pPr lvl="3">
              <a:buFont typeface="Arial" panose="020B0604020202020204" pitchFamily="34" charset="0"/>
              <a:buChar char="•"/>
            </a:pPr>
            <a:endParaRPr lang="fr-CA" dirty="0"/>
          </a:p>
        </p:txBody>
      </p:sp>
      <p:sp>
        <p:nvSpPr>
          <p:cNvPr id="19" name="Rectangle 18"/>
          <p:cNvSpPr/>
          <p:nvPr/>
        </p:nvSpPr>
        <p:spPr>
          <a:xfrm>
            <a:off x="-562354" y="4621993"/>
            <a:ext cx="12821382" cy="1200329"/>
          </a:xfrm>
          <a:prstGeom prst="rect">
            <a:avLst/>
          </a:prstGeom>
        </p:spPr>
        <p:txBody>
          <a:bodyPr wrap="square">
            <a:spAutoFit/>
          </a:bodyPr>
          <a:lstStyle/>
          <a:p>
            <a:pPr lvl="2"/>
            <a:r>
              <a:rPr lang="fr-CA" dirty="0" smtClean="0"/>
              <a:t>Amélioration de la valeur de la fonction objective (</a:t>
            </a:r>
            <a:r>
              <a:rPr lang="fr-CA" b="1" dirty="0" smtClean="0"/>
              <a:t>augmente</a:t>
            </a:r>
            <a:r>
              <a:rPr lang="fr-CA" dirty="0" smtClean="0"/>
              <a:t>) donc le modèle est en maximisation. </a:t>
            </a:r>
          </a:p>
          <a:p>
            <a:pPr lvl="3">
              <a:buFont typeface="Arial" panose="020B0604020202020204" pitchFamily="34" charset="0"/>
              <a:buChar char="•"/>
            </a:pPr>
            <a:endParaRPr lang="fr-CA" dirty="0"/>
          </a:p>
        </p:txBody>
      </p:sp>
      <p:sp>
        <p:nvSpPr>
          <p:cNvPr id="20" name="Rectangle 19"/>
          <p:cNvSpPr/>
          <p:nvPr/>
        </p:nvSpPr>
        <p:spPr>
          <a:xfrm>
            <a:off x="-528736" y="3299500"/>
            <a:ext cx="12821382" cy="1569660"/>
          </a:xfrm>
          <a:prstGeom prst="rect">
            <a:avLst/>
          </a:prstGeom>
        </p:spPr>
        <p:txBody>
          <a:bodyPr wrap="square">
            <a:spAutoFit/>
          </a:bodyPr>
          <a:lstStyle/>
          <a:p>
            <a:pPr lvl="2">
              <a:buFont typeface="Arial" panose="020B0604020202020204" pitchFamily="34" charset="0"/>
              <a:buChar char="•"/>
            </a:pPr>
            <a:r>
              <a:rPr lang="fr-CA" dirty="0" smtClean="0"/>
              <a:t>Après 10 solutions:</a:t>
            </a:r>
          </a:p>
          <a:p>
            <a:pPr lvl="3">
              <a:buFont typeface="Arial" panose="020B0604020202020204" pitchFamily="34" charset="0"/>
              <a:buChar char="•"/>
            </a:pPr>
            <a:r>
              <a:rPr lang="fr-CA" dirty="0" smtClean="0"/>
              <a:t>L’</a:t>
            </a:r>
            <a:r>
              <a:rPr lang="fr-CA" dirty="0"/>
              <a:t> infaisabilité primale </a:t>
            </a:r>
            <a:r>
              <a:rPr lang="fr-CA" dirty="0" smtClean="0"/>
              <a:t>est de 0 (solution 100% réalisable).</a:t>
            </a:r>
          </a:p>
          <a:p>
            <a:pPr lvl="3">
              <a:buFont typeface="Arial" panose="020B0604020202020204" pitchFamily="34" charset="0"/>
              <a:buChar char="•"/>
            </a:pPr>
            <a:r>
              <a:rPr lang="fr-CA" dirty="0" smtClean="0"/>
              <a:t>La valeur de l’objectif de la solution est de 44085.32.</a:t>
            </a:r>
          </a:p>
          <a:p>
            <a:pPr lvl="3">
              <a:buFont typeface="Arial" panose="020B0604020202020204" pitchFamily="34" charset="0"/>
              <a:buChar char="•"/>
            </a:pPr>
            <a:endParaRPr lang="fr-CA" dirty="0"/>
          </a:p>
        </p:txBody>
      </p:sp>
    </p:spTree>
    <p:extLst>
      <p:ext uri="{BB962C8B-B14F-4D97-AF65-F5344CB8AC3E}">
        <p14:creationId xmlns:p14="http://schemas.microsoft.com/office/powerpoint/2010/main" val="378257425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smtClean="0">
                <a:effectLst>
                  <a:outerShdw blurRad="38100" dist="38100" dir="2700000" algn="tl">
                    <a:srgbClr val="000000">
                      <a:alpha val="43137"/>
                    </a:srgbClr>
                  </a:outerShdw>
                </a:effectLst>
                <a:cs typeface="Arial" panose="020B0604020202020204" pitchFamily="34" charset="0"/>
              </a:rPr>
              <a:t>Réponse du </a:t>
            </a:r>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(Spatialyexplicitsimulation.py)</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77</a:t>
            </a:fld>
            <a:endParaRPr lang="fr-FR" altLang="fr-FR" sz="1100" dirty="0">
              <a:solidFill>
                <a:schemeClr val="tx1"/>
              </a:solidFill>
            </a:endParaRPr>
          </a:p>
        </p:txBody>
      </p:sp>
      <p:pic>
        <p:nvPicPr>
          <p:cNvPr id="8" name="Image 7"/>
          <p:cNvPicPr>
            <a:picLocks noChangeAspect="1"/>
          </p:cNvPicPr>
          <p:nvPr/>
        </p:nvPicPr>
        <p:blipFill rotWithShape="1">
          <a:blip r:embed="rId3"/>
          <a:srcRect t="66511" r="25875" b="26015"/>
          <a:stretch/>
        </p:blipFill>
        <p:spPr>
          <a:xfrm>
            <a:off x="479376" y="1268760"/>
            <a:ext cx="11305256" cy="720080"/>
          </a:xfrm>
          <a:prstGeom prst="rect">
            <a:avLst/>
          </a:prstGeom>
        </p:spPr>
      </p:pic>
      <p:cxnSp>
        <p:nvCxnSpPr>
          <p:cNvPr id="7" name="Connecteur droit avec flèche 6"/>
          <p:cNvCxnSpPr/>
          <p:nvPr/>
        </p:nvCxnSpPr>
        <p:spPr bwMode="auto">
          <a:xfrm>
            <a:off x="119336" y="1844824"/>
            <a:ext cx="360040"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 name="Rectangle 14"/>
          <p:cNvSpPr/>
          <p:nvPr/>
        </p:nvSpPr>
        <p:spPr>
          <a:xfrm>
            <a:off x="-600744" y="2712788"/>
            <a:ext cx="12821382" cy="461665"/>
          </a:xfrm>
          <a:prstGeom prst="rect">
            <a:avLst/>
          </a:prstGeom>
        </p:spPr>
        <p:txBody>
          <a:bodyPr wrap="square">
            <a:spAutoFit/>
          </a:bodyPr>
          <a:lstStyle/>
          <a:p>
            <a:pPr lvl="2">
              <a:buFont typeface="Arial" panose="020B0604020202020204" pitchFamily="34" charset="0"/>
              <a:buChar char="•"/>
            </a:pPr>
            <a:r>
              <a:rPr lang="fr-CA" dirty="0" smtClean="0"/>
              <a:t>L’action caribou est spatialisé à 89</a:t>
            </a:r>
            <a:r>
              <a:rPr lang="fr-CA" dirty="0"/>
              <a:t>% de la solution spatialement </a:t>
            </a:r>
            <a:r>
              <a:rPr lang="fr-CA" dirty="0" smtClean="0"/>
              <a:t>référencée (p1).</a:t>
            </a:r>
            <a:endParaRPr lang="fr-CA" dirty="0"/>
          </a:p>
        </p:txBody>
      </p:sp>
      <p:sp>
        <p:nvSpPr>
          <p:cNvPr id="16" name="Rectangle 15"/>
          <p:cNvSpPr/>
          <p:nvPr/>
        </p:nvSpPr>
        <p:spPr>
          <a:xfrm>
            <a:off x="-584990" y="3153742"/>
            <a:ext cx="13030834" cy="461665"/>
          </a:xfrm>
          <a:prstGeom prst="rect">
            <a:avLst/>
          </a:prstGeom>
        </p:spPr>
        <p:txBody>
          <a:bodyPr wrap="square">
            <a:spAutoFit/>
          </a:bodyPr>
          <a:lstStyle/>
          <a:p>
            <a:pPr lvl="2">
              <a:buFont typeface="Arial" panose="020B0604020202020204" pitchFamily="34" charset="0"/>
              <a:buChar char="•"/>
            </a:pPr>
            <a:r>
              <a:rPr lang="fr-CA" dirty="0" smtClean="0"/>
              <a:t>L’action coupe totale est spatialisée à 87% de la solution spatialement référencée (p1).</a:t>
            </a:r>
            <a:endParaRPr lang="fr-CA" dirty="0"/>
          </a:p>
        </p:txBody>
      </p:sp>
      <p:sp>
        <p:nvSpPr>
          <p:cNvPr id="17" name="Rectangle 16"/>
          <p:cNvSpPr/>
          <p:nvPr/>
        </p:nvSpPr>
        <p:spPr>
          <a:xfrm>
            <a:off x="-569168" y="4144816"/>
            <a:ext cx="12821382" cy="461665"/>
          </a:xfrm>
          <a:prstGeom prst="rect">
            <a:avLst/>
          </a:prstGeom>
        </p:spPr>
        <p:txBody>
          <a:bodyPr wrap="square">
            <a:spAutoFit/>
          </a:bodyPr>
          <a:lstStyle/>
          <a:p>
            <a:pPr lvl="2">
              <a:buFont typeface="Arial" panose="020B0604020202020204" pitchFamily="34" charset="0"/>
              <a:buChar char="•"/>
            </a:pPr>
            <a:r>
              <a:rPr lang="fr-CA" dirty="0" smtClean="0"/>
              <a:t>L’infaisabilité primale est de 0 donc la solution est réalisable à 100 % (p1).</a:t>
            </a:r>
            <a:endParaRPr lang="fr-CA" dirty="0"/>
          </a:p>
        </p:txBody>
      </p:sp>
      <p:sp>
        <p:nvSpPr>
          <p:cNvPr id="9" name="Rectangle 8"/>
          <p:cNvSpPr/>
          <p:nvPr/>
        </p:nvSpPr>
        <p:spPr>
          <a:xfrm>
            <a:off x="-654212" y="2237962"/>
            <a:ext cx="12821382" cy="830997"/>
          </a:xfrm>
          <a:prstGeom prst="rect">
            <a:avLst/>
          </a:prstGeom>
        </p:spPr>
        <p:txBody>
          <a:bodyPr wrap="square">
            <a:spAutoFit/>
          </a:bodyPr>
          <a:lstStyle/>
          <a:p>
            <a:pPr lvl="2"/>
            <a:r>
              <a:rPr lang="fr-CA" dirty="0" smtClean="0"/>
              <a:t>Les statistiques de la </a:t>
            </a:r>
            <a:r>
              <a:rPr lang="fr-CA" b="1" dirty="0" smtClean="0"/>
              <a:t>meilleure solution </a:t>
            </a:r>
            <a:r>
              <a:rPr lang="fr-CA" dirty="0" smtClean="0"/>
              <a:t>trouvée pour P1 sont affichés:</a:t>
            </a:r>
          </a:p>
          <a:p>
            <a:pPr lvl="3">
              <a:buFont typeface="Arial" panose="020B0604020202020204" pitchFamily="34" charset="0"/>
              <a:buChar char="•"/>
            </a:pPr>
            <a:endParaRPr lang="fr-CA" dirty="0"/>
          </a:p>
        </p:txBody>
      </p:sp>
      <p:sp>
        <p:nvSpPr>
          <p:cNvPr id="10" name="Rectangle 9"/>
          <p:cNvSpPr/>
          <p:nvPr/>
        </p:nvSpPr>
        <p:spPr>
          <a:xfrm>
            <a:off x="-571535" y="3649279"/>
            <a:ext cx="12821382" cy="461665"/>
          </a:xfrm>
          <a:prstGeom prst="rect">
            <a:avLst/>
          </a:prstGeom>
        </p:spPr>
        <p:txBody>
          <a:bodyPr wrap="square">
            <a:spAutoFit/>
          </a:bodyPr>
          <a:lstStyle/>
          <a:p>
            <a:pPr lvl="2">
              <a:buFont typeface="Arial" panose="020B0604020202020204" pitchFamily="34" charset="0"/>
              <a:buChar char="•"/>
            </a:pPr>
            <a:r>
              <a:rPr lang="fr-CA" dirty="0" smtClean="0"/>
              <a:t>La valeur de la fonction objectif est de 36648 (p1).</a:t>
            </a:r>
            <a:endParaRPr lang="fr-CA" dirty="0"/>
          </a:p>
        </p:txBody>
      </p:sp>
    </p:spTree>
    <p:extLst>
      <p:ext uri="{BB962C8B-B14F-4D97-AF65-F5344CB8AC3E}">
        <p14:creationId xmlns:p14="http://schemas.microsoft.com/office/powerpoint/2010/main" val="33452640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smtClean="0">
                <a:effectLst>
                  <a:outerShdw blurRad="38100" dist="38100" dir="2700000" algn="tl">
                    <a:srgbClr val="000000">
                      <a:alpha val="43137"/>
                    </a:srgbClr>
                  </a:outerShdw>
                </a:effectLst>
                <a:cs typeface="Arial" panose="020B0604020202020204" pitchFamily="34" charset="0"/>
              </a:rPr>
              <a:t>Réponse du </a:t>
            </a:r>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(Spatialyexplicitsimulation.py)</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78</a:t>
            </a:fld>
            <a:endParaRPr lang="fr-FR" altLang="fr-FR" sz="1100" dirty="0">
              <a:solidFill>
                <a:schemeClr val="tx1"/>
              </a:solidFill>
            </a:endParaRPr>
          </a:p>
        </p:txBody>
      </p:sp>
      <p:pic>
        <p:nvPicPr>
          <p:cNvPr id="8" name="Image 7"/>
          <p:cNvPicPr>
            <a:picLocks noChangeAspect="1"/>
          </p:cNvPicPr>
          <p:nvPr/>
        </p:nvPicPr>
        <p:blipFill rotWithShape="1">
          <a:blip r:embed="rId3"/>
          <a:srcRect t="66511" r="25875" b="26015"/>
          <a:stretch/>
        </p:blipFill>
        <p:spPr>
          <a:xfrm>
            <a:off x="479376" y="1268760"/>
            <a:ext cx="11305256" cy="720080"/>
          </a:xfrm>
          <a:prstGeom prst="rect">
            <a:avLst/>
          </a:prstGeom>
        </p:spPr>
      </p:pic>
      <p:cxnSp>
        <p:nvCxnSpPr>
          <p:cNvPr id="7" name="Connecteur droit avec flèche 6"/>
          <p:cNvCxnSpPr/>
          <p:nvPr/>
        </p:nvCxnSpPr>
        <p:spPr bwMode="auto">
          <a:xfrm>
            <a:off x="119336" y="1700808"/>
            <a:ext cx="360040"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 name="Rectangle 14"/>
          <p:cNvSpPr/>
          <p:nvPr/>
        </p:nvSpPr>
        <p:spPr>
          <a:xfrm>
            <a:off x="-646479" y="2486163"/>
            <a:ext cx="12821382" cy="1200329"/>
          </a:xfrm>
          <a:prstGeom prst="rect">
            <a:avLst/>
          </a:prstGeom>
        </p:spPr>
        <p:txBody>
          <a:bodyPr wrap="square">
            <a:spAutoFit/>
          </a:bodyPr>
          <a:lstStyle/>
          <a:p>
            <a:pPr lvl="2">
              <a:buFont typeface="Arial" panose="020B0604020202020204" pitchFamily="34" charset="0"/>
              <a:buChar char="•"/>
            </a:pPr>
            <a:r>
              <a:rPr lang="fr-CA" b="1" dirty="0" err="1" smtClean="0"/>
              <a:t>Stalled</a:t>
            </a:r>
            <a:r>
              <a:rPr lang="fr-CA" dirty="0" smtClean="0"/>
              <a:t> signifie qu’aucune amélioration n’a pu être réalisée après x nombre d’itérations qui ont données des solutions équivalentes et que le processus se termine normalement.</a:t>
            </a:r>
            <a:endParaRPr lang="fr-CA" dirty="0"/>
          </a:p>
        </p:txBody>
      </p:sp>
      <p:sp>
        <p:nvSpPr>
          <p:cNvPr id="16" name="Rectangle 15"/>
          <p:cNvSpPr/>
          <p:nvPr/>
        </p:nvSpPr>
        <p:spPr>
          <a:xfrm>
            <a:off x="-600744" y="3715406"/>
            <a:ext cx="13030834" cy="1200329"/>
          </a:xfrm>
          <a:prstGeom prst="rect">
            <a:avLst/>
          </a:prstGeom>
        </p:spPr>
        <p:txBody>
          <a:bodyPr wrap="square">
            <a:spAutoFit/>
          </a:bodyPr>
          <a:lstStyle/>
          <a:p>
            <a:pPr lvl="2">
              <a:buFont typeface="Arial" panose="020B0604020202020204" pitchFamily="34" charset="0"/>
              <a:buChar char="•"/>
            </a:pPr>
            <a:r>
              <a:rPr lang="fr-CA" b="1" dirty="0" err="1" smtClean="0"/>
              <a:t>Stuck</a:t>
            </a:r>
            <a:r>
              <a:rPr lang="fr-CA" b="1" dirty="0" smtClean="0"/>
              <a:t> </a:t>
            </a:r>
            <a:r>
              <a:rPr lang="fr-CA" dirty="0" smtClean="0"/>
              <a:t>signifie que l’heuristique n’est plus en mesure d’améliorer la solution après le nombre de </a:t>
            </a:r>
            <a:r>
              <a:rPr lang="fr-CA" b="1" dirty="0" err="1" smtClean="0"/>
              <a:t>randomiterations</a:t>
            </a:r>
            <a:r>
              <a:rPr lang="fr-CA" dirty="0" smtClean="0"/>
              <a:t> que l’utilisateur a spécifié et que le processus se termine normalement. </a:t>
            </a:r>
            <a:endParaRPr lang="fr-CA" b="1" dirty="0"/>
          </a:p>
        </p:txBody>
      </p:sp>
      <p:sp>
        <p:nvSpPr>
          <p:cNvPr id="9" name="Rectangle 8"/>
          <p:cNvSpPr/>
          <p:nvPr/>
        </p:nvSpPr>
        <p:spPr>
          <a:xfrm>
            <a:off x="-646480" y="2070665"/>
            <a:ext cx="12838479" cy="830997"/>
          </a:xfrm>
          <a:prstGeom prst="rect">
            <a:avLst/>
          </a:prstGeom>
        </p:spPr>
        <p:txBody>
          <a:bodyPr wrap="square">
            <a:spAutoFit/>
          </a:bodyPr>
          <a:lstStyle/>
          <a:p>
            <a:pPr lvl="2"/>
            <a:r>
              <a:rPr lang="fr-CA" dirty="0" smtClean="0"/>
              <a:t>Informations sur l’optimisation:</a:t>
            </a:r>
          </a:p>
          <a:p>
            <a:pPr lvl="3">
              <a:buFont typeface="Arial" panose="020B0604020202020204" pitchFamily="34" charset="0"/>
              <a:buChar char="•"/>
            </a:pPr>
            <a:endParaRPr lang="fr-CA" dirty="0"/>
          </a:p>
        </p:txBody>
      </p:sp>
    </p:spTree>
    <p:extLst>
      <p:ext uri="{BB962C8B-B14F-4D97-AF65-F5344CB8AC3E}">
        <p14:creationId xmlns:p14="http://schemas.microsoft.com/office/powerpoint/2010/main" val="15148724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Installation et utilisation R </a:t>
            </a:r>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8</a:t>
            </a:fld>
            <a:endParaRPr lang="fr-FR" altLang="fr-FR" sz="1100" dirty="0">
              <a:solidFill>
                <a:schemeClr val="tx1"/>
              </a:solidFill>
            </a:endParaRPr>
          </a:p>
        </p:txBody>
      </p:sp>
      <p:sp>
        <p:nvSpPr>
          <p:cNvPr id="5" name="Espace réservé du contenu 4"/>
          <p:cNvSpPr>
            <a:spLocks noGrp="1"/>
          </p:cNvSpPr>
          <p:nvPr>
            <p:ph idx="1"/>
          </p:nvPr>
        </p:nvSpPr>
        <p:spPr>
          <a:xfrm>
            <a:off x="666737" y="1052736"/>
            <a:ext cx="10363200" cy="4104456"/>
          </a:xfrm>
        </p:spPr>
        <p:txBody>
          <a:bodyPr/>
          <a:lstStyle/>
          <a:p>
            <a:pPr>
              <a:spcAft>
                <a:spcPts val="600"/>
              </a:spcAft>
            </a:pPr>
            <a:r>
              <a:rPr lang="fr-CA" dirty="0" smtClean="0"/>
              <a:t>En R pour installer le package, entrez la commande suivante : </a:t>
            </a:r>
          </a:p>
          <a:p>
            <a:pPr>
              <a:spcAft>
                <a:spcPts val="600"/>
              </a:spcAft>
            </a:pPr>
            <a:endParaRPr lang="fr-CA" sz="1800" dirty="0" smtClean="0"/>
          </a:p>
          <a:p>
            <a:r>
              <a:rPr lang="fr-CA" sz="1800" dirty="0" err="1" smtClean="0"/>
              <a:t>install.packages</a:t>
            </a:r>
            <a:r>
              <a:rPr lang="fr-CA" sz="1800" dirty="0"/>
              <a:t>("T:/Donnees/02_Courant/07_Outil_moyen_methode/01_Entretien_developpement</a:t>
            </a:r>
            <a:r>
              <a:rPr lang="fr-CA" sz="1800" dirty="0" smtClean="0"/>
              <a:t>/		09_FMT/Windows/x64/R4/</a:t>
            </a:r>
            <a:r>
              <a:rPr lang="fr-CA" sz="1800" dirty="0" err="1" smtClean="0"/>
              <a:t>patchmosek</a:t>
            </a:r>
            <a:r>
              <a:rPr lang="fr-CA" sz="1800" dirty="0" smtClean="0"/>
              <a:t>/FMT_0.9.tar.gz</a:t>
            </a:r>
            <a:r>
              <a:rPr lang="fr-CA" sz="1800" dirty="0"/>
              <a:t>",</a:t>
            </a:r>
            <a:br>
              <a:rPr lang="fr-CA" sz="1800" dirty="0"/>
            </a:br>
            <a:r>
              <a:rPr lang="fr-CA" sz="1800" dirty="0" smtClean="0"/>
              <a:t>		repos=NULL,</a:t>
            </a:r>
            <a:br>
              <a:rPr lang="fr-CA" sz="1800" dirty="0" smtClean="0"/>
            </a:br>
            <a:r>
              <a:rPr lang="fr-CA" sz="1800" dirty="0" smtClean="0"/>
              <a:t>		</a:t>
            </a:r>
            <a:r>
              <a:rPr lang="fr-CA" sz="1800" dirty="0" err="1" smtClean="0"/>
              <a:t>INSTALL_opts</a:t>
            </a:r>
            <a:r>
              <a:rPr lang="fr-CA" sz="1800" dirty="0" smtClean="0"/>
              <a:t> = "--no-</a:t>
            </a:r>
            <a:r>
              <a:rPr lang="fr-CA" sz="1800" dirty="0" err="1" smtClean="0"/>
              <a:t>multiarch</a:t>
            </a:r>
            <a:r>
              <a:rPr lang="fr-CA" sz="1800" dirty="0" smtClean="0"/>
              <a:t>")</a:t>
            </a:r>
          </a:p>
          <a:p>
            <a:pPr>
              <a:spcAft>
                <a:spcPts val="600"/>
              </a:spcAft>
            </a:pPr>
            <a:endParaRPr lang="fr-CA" sz="2200" dirty="0" smtClean="0"/>
          </a:p>
          <a:p>
            <a:pPr>
              <a:spcAft>
                <a:spcPts val="600"/>
              </a:spcAft>
            </a:pPr>
            <a:r>
              <a:rPr lang="fr-CA" dirty="0" smtClean="0"/>
              <a:t>Ensuite, pour appeler le package, vous n’avez qu’à importer FMT dans vos script en entrant : </a:t>
            </a:r>
          </a:p>
          <a:p>
            <a:pPr>
              <a:spcAft>
                <a:spcPts val="600"/>
              </a:spcAft>
            </a:pPr>
            <a:endParaRPr lang="fr-CA" sz="1800" dirty="0" smtClean="0"/>
          </a:p>
          <a:p>
            <a:r>
              <a:rPr lang="fr-CA" sz="1800" dirty="0" err="1" smtClean="0"/>
              <a:t>library</a:t>
            </a:r>
            <a:r>
              <a:rPr lang="fr-CA" sz="1800" dirty="0" smtClean="0"/>
              <a:t>(FMT)</a:t>
            </a:r>
            <a:endParaRPr lang="fr-CA" sz="1800" dirty="0"/>
          </a:p>
          <a:p>
            <a:endParaRPr lang="fr-CA" sz="1800" dirty="0"/>
          </a:p>
          <a:p>
            <a:endParaRPr lang="fr-CA" dirty="0"/>
          </a:p>
        </p:txBody>
      </p:sp>
    </p:spTree>
    <p:extLst>
      <p:ext uri="{BB962C8B-B14F-4D97-AF65-F5344CB8AC3E}">
        <p14:creationId xmlns:p14="http://schemas.microsoft.com/office/powerpoint/2010/main" val="2173707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Installation et utilisation Python</a:t>
            </a:r>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9</a:t>
            </a:fld>
            <a:endParaRPr lang="fr-FR" altLang="fr-FR" sz="1100" dirty="0">
              <a:solidFill>
                <a:schemeClr val="tx1"/>
              </a:solidFill>
            </a:endParaRPr>
          </a:p>
        </p:txBody>
      </p:sp>
      <p:sp>
        <p:nvSpPr>
          <p:cNvPr id="5" name="Espace réservé du contenu 4"/>
          <p:cNvSpPr>
            <a:spLocks noGrp="1"/>
          </p:cNvSpPr>
          <p:nvPr>
            <p:ph idx="1"/>
          </p:nvPr>
        </p:nvSpPr>
        <p:spPr>
          <a:xfrm>
            <a:off x="666737" y="1052736"/>
            <a:ext cx="10363200" cy="4104456"/>
          </a:xfrm>
        </p:spPr>
        <p:txBody>
          <a:bodyPr/>
          <a:lstStyle/>
          <a:p>
            <a:pPr>
              <a:spcAft>
                <a:spcPts val="600"/>
              </a:spcAft>
            </a:pPr>
            <a:r>
              <a:rPr lang="fr-CA" dirty="0" smtClean="0"/>
              <a:t>Pour utiliser FMT avec Python sur un poste du BFEC, vous devez ajouter le chemin menant au fichier .</a:t>
            </a:r>
            <a:r>
              <a:rPr lang="fr-CA" dirty="0" err="1" smtClean="0"/>
              <a:t>pyd</a:t>
            </a:r>
            <a:r>
              <a:rPr lang="fr-CA" dirty="0" smtClean="0"/>
              <a:t> de FMT au début du script :</a:t>
            </a:r>
          </a:p>
          <a:p>
            <a:pPr>
              <a:spcAft>
                <a:spcPts val="600"/>
              </a:spcAft>
            </a:pPr>
            <a:endParaRPr lang="fr-CA" sz="1800" dirty="0"/>
          </a:p>
          <a:p>
            <a:pPr>
              <a:spcAft>
                <a:spcPts val="600"/>
              </a:spcAft>
            </a:pPr>
            <a:r>
              <a:rPr lang="fr-CA" sz="1800" dirty="0" smtClean="0"/>
              <a:t>import </a:t>
            </a:r>
            <a:r>
              <a:rPr lang="fr-CA" sz="1800" dirty="0" err="1" smtClean="0"/>
              <a:t>sys</a:t>
            </a:r>
            <a:endParaRPr lang="fr-CA" sz="1800" dirty="0" smtClean="0"/>
          </a:p>
          <a:p>
            <a:pPr>
              <a:spcAft>
                <a:spcPts val="600"/>
              </a:spcAft>
            </a:pPr>
            <a:r>
              <a:rPr lang="fr-CA" sz="1800" dirty="0" err="1"/>
              <a:t>sys.path.append</a:t>
            </a:r>
            <a:r>
              <a:rPr lang="fr-CA" sz="1800" dirty="0"/>
              <a:t>("T:/</a:t>
            </a:r>
            <a:r>
              <a:rPr lang="fr-CA" sz="1800" dirty="0" smtClean="0"/>
              <a:t>Donnees/02_Courant/07_Outil_moyen_methode/01_Entretien_developpement/		09_FMT/Windows/x64/Python3")</a:t>
            </a:r>
          </a:p>
          <a:p>
            <a:pPr>
              <a:spcAft>
                <a:spcPts val="600"/>
              </a:spcAft>
            </a:pPr>
            <a:r>
              <a:rPr lang="fr-CA" sz="1800" dirty="0"/>
              <a:t>i</a:t>
            </a:r>
            <a:r>
              <a:rPr lang="fr-CA" sz="1800" dirty="0" smtClean="0"/>
              <a:t>mport FMT</a:t>
            </a:r>
            <a:endParaRPr lang="fr-CA" sz="1800" dirty="0"/>
          </a:p>
          <a:p>
            <a:pPr>
              <a:spcAft>
                <a:spcPts val="600"/>
              </a:spcAft>
            </a:pPr>
            <a:endParaRPr lang="fr-CA" sz="1800" dirty="0"/>
          </a:p>
          <a:p>
            <a:endParaRPr lang="fr-CA" sz="1800" dirty="0"/>
          </a:p>
          <a:p>
            <a:endParaRPr lang="fr-CA" dirty="0"/>
          </a:p>
        </p:txBody>
      </p:sp>
    </p:spTree>
    <p:extLst>
      <p:ext uri="{BB962C8B-B14F-4D97-AF65-F5344CB8AC3E}">
        <p14:creationId xmlns:p14="http://schemas.microsoft.com/office/powerpoint/2010/main" val="461072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2"/>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2"/>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2"/>
</p:tagLst>
</file>

<file path=ppt/tags/tag1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23.xml><?xml version="1.0" encoding="utf-8"?>
<p:tagLst xmlns:a="http://schemas.openxmlformats.org/drawingml/2006/main" xmlns:r="http://schemas.openxmlformats.org/officeDocument/2006/relationships" xmlns:p="http://schemas.openxmlformats.org/presentationml/2006/main">
  <p:tag name="NUM" val="2"/>
</p:tagLst>
</file>

<file path=ppt/tags/tag24.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Helvetica"/>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uvelle pré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uvelle pré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uvelle pré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uvelle pré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uvelle pré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uvelle pré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uvelle pré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uvelle pré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Helvetica"/>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uvelle pré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uvelle pré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uvelle pré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uvelle pré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uvelle pré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uvelle pré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uvelle pré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uvelle pré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resentation4">
  <a:themeElements>
    <a:clrScheme name="Presentation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tion4">
      <a:majorFont>
        <a:latin typeface="Arial"/>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Presentation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4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08D8C7535AC984C954409E86008B6B1" ma:contentTypeVersion="5" ma:contentTypeDescription="Crée un document." ma:contentTypeScope="" ma:versionID="b98d606db1d8981b42c20d29caab754c">
  <xsd:schema xmlns:xsd="http://www.w3.org/2001/XMLSchema" xmlns:xs="http://www.w3.org/2001/XMLSchema" xmlns:p="http://schemas.microsoft.com/office/2006/metadata/properties" xmlns:ns2="785701b4-08d1-402f-a497-f2f813221731" targetNamespace="http://schemas.microsoft.com/office/2006/metadata/properties" ma:root="true" ma:fieldsID="77ff28afb2ad7804448e564e5d4b2614" ns2:_="">
    <xsd:import namespace="785701b4-08d1-402f-a497-f2f813221731"/>
    <xsd:element name="properties">
      <xsd:complexType>
        <xsd:sequence>
          <xsd:element name="documentManagement">
            <xsd:complexType>
              <xsd:all>
                <xsd:element ref="ns2:Sujet"/>
                <xsd:element ref="ns2: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5701b4-08d1-402f-a497-f2f813221731" elementFormDefault="qualified">
    <xsd:import namespace="http://schemas.microsoft.com/office/2006/documentManagement/types"/>
    <xsd:import namespace="http://schemas.microsoft.com/office/infopath/2007/PartnerControls"/>
    <xsd:element name="Sujet" ma:index="8" ma:displayName="Sujet" ma:format="Dropdown" ma:internalName="Sujet">
      <xsd:simpleType>
        <xsd:union memberTypes="dms:Text">
          <xsd:simpleType>
            <xsd:restriction base="dms:Choice">
              <xsd:enumeration value="Administratif BFEC"/>
              <xsd:enumeration value="Cartes de noël"/>
              <xsd:enumeration value="Cartables CPF 2008-2013"/>
              <xsd:enumeration value="Couvertures"/>
              <xsd:enumeration value="Fiches"/>
              <xsd:enumeration value="Logos"/>
              <xsd:enumeration value="Modèles d'entente"/>
              <xsd:enumeration value="Powerpoint"/>
              <xsd:enumeration value="Archives"/>
            </xsd:restriction>
          </xsd:simpleType>
        </xsd:union>
      </xsd:simpleType>
    </xsd:element>
    <xsd:element name="Date" ma:index="9" nillable="true" ma:displayName="Date" ma:format="DateOnly" ma:internalName="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ujet xmlns="785701b4-08d1-402f-a497-f2f813221731">Gabarit de base</Sujet>
    <Date xmlns="785701b4-08d1-402f-a497-f2f813221731">2021-01-14T05:00:00+00:00</Date>
  </documentManagement>
</p:properties>
</file>

<file path=customXml/itemProps1.xml><?xml version="1.0" encoding="utf-8"?>
<ds:datastoreItem xmlns:ds="http://schemas.openxmlformats.org/officeDocument/2006/customXml" ds:itemID="{05EA8467-0C25-4D82-95B8-4F4EEEE26B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5701b4-08d1-402f-a497-f2f8132217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6B87F5F-D7D2-4A03-9569-C00D818199E2}">
  <ds:schemaRefs>
    <ds:schemaRef ds:uri="http://schemas.microsoft.com/sharepoint/v3/contenttype/forms"/>
  </ds:schemaRefs>
</ds:datastoreItem>
</file>

<file path=customXml/itemProps3.xml><?xml version="1.0" encoding="utf-8"?>
<ds:datastoreItem xmlns:ds="http://schemas.openxmlformats.org/officeDocument/2006/customXml" ds:itemID="{F15BDF4D-C324-48A5-91B7-E22D7BB1F0AC}">
  <ds:schemaRefs>
    <ds:schemaRef ds:uri="http://schemas.openxmlformats.org/package/2006/metadata/core-properties"/>
    <ds:schemaRef ds:uri="http://www.w3.org/XML/1998/namespace"/>
    <ds:schemaRef ds:uri="http://schemas.microsoft.com/office/infopath/2007/PartnerControls"/>
    <ds:schemaRef ds:uri="http://schemas.microsoft.com/office/2006/documentManagement/types"/>
    <ds:schemaRef ds:uri="http://purl.org/dc/elements/1.1/"/>
    <ds:schemaRef ds:uri="http://purl.org/dc/dcmitype/"/>
    <ds:schemaRef ds:uri="http://schemas.microsoft.com/office/2006/metadata/properties"/>
    <ds:schemaRef ds:uri="785701b4-08d1-402f-a497-f2f813221731"/>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9309</TotalTime>
  <Words>5206</Words>
  <Application>Microsoft Office PowerPoint</Application>
  <PresentationFormat>Grand écran</PresentationFormat>
  <Paragraphs>713</Paragraphs>
  <Slides>78</Slides>
  <Notes>75</Notes>
  <HiddenSlides>0</HiddenSlides>
  <MMClips>0</MMClips>
  <ScaleCrop>false</ScaleCrop>
  <HeadingPairs>
    <vt:vector size="6" baseType="variant">
      <vt:variant>
        <vt:lpstr>Polices utilisées</vt:lpstr>
      </vt:variant>
      <vt:variant>
        <vt:i4>7</vt:i4>
      </vt:variant>
      <vt:variant>
        <vt:lpstr>Thème</vt:lpstr>
      </vt:variant>
      <vt:variant>
        <vt:i4>3</vt:i4>
      </vt:variant>
      <vt:variant>
        <vt:lpstr>Titres des diapositives</vt:lpstr>
      </vt:variant>
      <vt:variant>
        <vt:i4>78</vt:i4>
      </vt:variant>
    </vt:vector>
  </HeadingPairs>
  <TitlesOfParts>
    <vt:vector size="88" baseType="lpstr">
      <vt:lpstr>Arial</vt:lpstr>
      <vt:lpstr>Calibri</vt:lpstr>
      <vt:lpstr>Courier New</vt:lpstr>
      <vt:lpstr>Geneva</vt:lpstr>
      <vt:lpstr>Helvetica</vt:lpstr>
      <vt:lpstr>Police système</vt:lpstr>
      <vt:lpstr>ヒラギノ角ゴ Pro W3</vt:lpstr>
      <vt:lpstr>Nouvelle présentation</vt:lpstr>
      <vt:lpstr>1_Nouvelle présentation</vt:lpstr>
      <vt:lpstr>Presentation4</vt:lpstr>
      <vt:lpstr>Bureau du forestier en chef    </vt:lpstr>
      <vt:lpstr> FMT – Un outil de planification forestière </vt:lpstr>
      <vt:lpstr>Forest Management Tool (FMT)</vt:lpstr>
      <vt:lpstr>Caractéristique de FMT</vt:lpstr>
      <vt:lpstr>Une brève histoire de FMT</vt:lpstr>
      <vt:lpstr>Développements en cours</vt:lpstr>
      <vt:lpstr>Doxygen</vt:lpstr>
      <vt:lpstr>Installation et utilisation R </vt:lpstr>
      <vt:lpstr>Installation et utilisation Python</vt:lpstr>
      <vt:lpstr>Principaux usages de FMT</vt:lpstr>
      <vt:lpstr>Avant toute chose, FMT un interpréteur</vt:lpstr>
      <vt:lpstr>FMTmodel : un modèle pour les gouverner tous</vt:lpstr>
      <vt:lpstr>FMTmodel : un modèle pour les gouverner tous</vt:lpstr>
      <vt:lpstr>FMTmodel : un modèle pour les gouverner tous</vt:lpstr>
      <vt:lpstr>Lecture d’un modèle (R)</vt:lpstr>
      <vt:lpstr>Lecture d’un modèle (Python)</vt:lpstr>
      <vt:lpstr>Concrètement </vt:lpstr>
      <vt:lpstr>Namespace Core </vt:lpstr>
      <vt:lpstr>Namespace Core : FMTaction (exemple)</vt:lpstr>
      <vt:lpstr>Namespace Core : Exemple  </vt:lpstr>
      <vt:lpstr>Namespace Core : Exemple  </vt:lpstr>
      <vt:lpstr>Namespace Core : Exemple  </vt:lpstr>
      <vt:lpstr>Spécificité de FMT </vt:lpstr>
      <vt:lpstr>FMTmodel : un modèle pour les gouverner tous</vt:lpstr>
      <vt:lpstr>Optimisation Spatialement  Référencé</vt:lpstr>
      <vt:lpstr>Optimisation spatialement référencé (FMTlpmodel)</vt:lpstr>
      <vt:lpstr>Optimisation spatialement référencé : le graph </vt:lpstr>
      <vt:lpstr>Mais qu’est-ce qu’un FMTdevelopment ?!?!</vt:lpstr>
      <vt:lpstr>Mais qu’est-ce qu’un FMTdevelopment ?!?!</vt:lpstr>
      <vt:lpstr>Les principales fonctions de FMTdevelopment</vt:lpstr>
      <vt:lpstr>La construction de périodes (fullbuild) (R)</vt:lpstr>
      <vt:lpstr>La construction de périodes (fullbuild) (Python)</vt:lpstr>
      <vt:lpstr>Application des contraintes et résolution</vt:lpstr>
      <vt:lpstr>Application des contraintes et résolution</vt:lpstr>
      <vt:lpstr>Application des contraintes et résolution (R)</vt:lpstr>
      <vt:lpstr>Application des contraintes et résolution (Python)</vt:lpstr>
      <vt:lpstr>Construction de périodes avec une solution existante (partialbuild)</vt:lpstr>
      <vt:lpstr>Construction de périodes avec une solution existante (partialbuild)</vt:lpstr>
      <vt:lpstr>Construction de périodes avec une solution existante (partialbuild)(R)</vt:lpstr>
      <vt:lpstr>Construction de périodes avec une solution existante (partialbuild)(Python)</vt:lpstr>
      <vt:lpstr>Interroger le modèles une fois solutionner</vt:lpstr>
      <vt:lpstr>Interroger le modèles quant aux outputs</vt:lpstr>
      <vt:lpstr>Écrire la cédule</vt:lpstr>
      <vt:lpstr>Exercice </vt:lpstr>
      <vt:lpstr>Fonctions et paramètres spéciaux</vt:lpstr>
      <vt:lpstr>Fonctions et paramètres spéciaux</vt:lpstr>
      <vt:lpstr>Fonctions et paramètres spéciaux</vt:lpstr>
      <vt:lpstr>Simulation spatialement explicite</vt:lpstr>
      <vt:lpstr>Simulation spatialement explicite (FMTsesmodel)</vt:lpstr>
      <vt:lpstr>La représentation spatiale dans FMT</vt:lpstr>
      <vt:lpstr>FMTspatialschedule</vt:lpstr>
      <vt:lpstr>FMTspatialschedule</vt:lpstr>
      <vt:lpstr>FMTlinegraph</vt:lpstr>
      <vt:lpstr>FMTtransition</vt:lpstr>
      <vt:lpstr>FMTtransition</vt:lpstr>
      <vt:lpstr>FMTeventcontainer</vt:lpstr>
      <vt:lpstr>FMTevent</vt:lpstr>
      <vt:lpstr>La représentation spatiale dans FMT</vt:lpstr>
      <vt:lpstr>FMTforest</vt:lpstr>
      <vt:lpstr>La représentation spatiale dans FMT</vt:lpstr>
      <vt:lpstr>La représentation spatiale dans FMT</vt:lpstr>
      <vt:lpstr>Nouveaux keyword dans les modèles</vt:lpstr>
      <vt:lpstr>_SIZE</vt:lpstr>
      <vt:lpstr>NEIGHBORSIZE</vt:lpstr>
      <vt:lpstr>Taille en Cellules</vt:lpstr>
      <vt:lpstr>_ADJACENCY</vt:lpstr>
      <vt:lpstr>Distance</vt:lpstr>
      <vt:lpstr>Green up</vt:lpstr>
      <vt:lpstr>Greedyreferencebuild: intrants</vt:lpstr>
      <vt:lpstr>Greedyreferencebuild: intrants</vt:lpstr>
      <vt:lpstr>Greedyreferencebuild: intrants</vt:lpstr>
      <vt:lpstr>Greedyreferencebuild: fonctionnement</vt:lpstr>
      <vt:lpstr>Greedyreferencebuild: Sortie</vt:lpstr>
      <vt:lpstr>Utilisation du FMTsesmodel (Spatialyexplicitsimulation.py)</vt:lpstr>
      <vt:lpstr>Utilisation du FMTsesmodel (Spatialyexplicitsimulation.R)</vt:lpstr>
      <vt:lpstr>Résolution du greedyreferencebuild (Spatialyexplicitsimulation.py)</vt:lpstr>
      <vt:lpstr>Réponse du greedyreferencebuild (Spatialyexplicitsimulation.py)</vt:lpstr>
      <vt:lpstr>Réponse du greedyreferencebuild (Spatialyexplicitsimulation.py)</vt:lpstr>
    </vt:vector>
  </TitlesOfParts>
  <Company>Ocelot communication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Gabarit PowerPoint 2021</dc:title>
  <dc:creator>Christine Pouliot</dc:creator>
  <cp:lastModifiedBy>Cyr, Guillaume (FEC)</cp:lastModifiedBy>
  <cp:revision>468</cp:revision>
  <cp:lastPrinted>2012-07-12T13:24:49Z</cp:lastPrinted>
  <dcterms:created xsi:type="dcterms:W3CDTF">2012-05-29T17:36:30Z</dcterms:created>
  <dcterms:modified xsi:type="dcterms:W3CDTF">2022-01-11T14:32:06Z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ujet">
    <vt:lpwstr>Powerpoint</vt:lpwstr>
  </property>
  <property fmtid="{D5CDD505-2E9C-101B-9397-08002B2CF9AE}" pid="3" name="ContentType">
    <vt:lpwstr>Document</vt:lpwstr>
  </property>
  <property fmtid="{D5CDD505-2E9C-101B-9397-08002B2CF9AE}" pid="4" name="ContentTypeId">
    <vt:lpwstr>0x010100308D8C7535AC984C954409E86008B6B1</vt:lpwstr>
  </property>
</Properties>
</file>